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30"/>
  </p:notesMasterIdLst>
  <p:sldIdLst>
    <p:sldId id="1881" r:id="rId5"/>
    <p:sldId id="1859" r:id="rId6"/>
    <p:sldId id="1868" r:id="rId7"/>
    <p:sldId id="1869" r:id="rId8"/>
    <p:sldId id="1882" r:id="rId9"/>
    <p:sldId id="1884" r:id="rId10"/>
    <p:sldId id="1870" r:id="rId11"/>
    <p:sldId id="1871" r:id="rId12"/>
    <p:sldId id="1872" r:id="rId13"/>
    <p:sldId id="1885" r:id="rId14"/>
    <p:sldId id="1886" r:id="rId15"/>
    <p:sldId id="1887" r:id="rId16"/>
    <p:sldId id="1888" r:id="rId17"/>
    <p:sldId id="1889" r:id="rId18"/>
    <p:sldId id="1891" r:id="rId19"/>
    <p:sldId id="1890" r:id="rId20"/>
    <p:sldId id="1892" r:id="rId21"/>
    <p:sldId id="1893" r:id="rId22"/>
    <p:sldId id="1894" r:id="rId23"/>
    <p:sldId id="1895" r:id="rId24"/>
    <p:sldId id="1896" r:id="rId25"/>
    <p:sldId id="1897" r:id="rId26"/>
    <p:sldId id="1898" r:id="rId27"/>
    <p:sldId id="1899" r:id="rId28"/>
    <p:sldId id="1878" r:id="rId2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3"/>
  </p:normalViewPr>
  <p:slideViewPr>
    <p:cSldViewPr snapToGrid="0">
      <p:cViewPr varScale="1">
        <p:scale>
          <a:sx n="85" d="100"/>
          <a:sy n="85" d="100"/>
        </p:scale>
        <p:origin x="156" y="108"/>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9-12T02:46:05.432"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3036921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4075649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789328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389088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2981882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140388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1785744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969713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340818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1007663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233358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1789474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22</a:t>
            </a:fld>
            <a:endParaRPr lang="en-US" altLang="en-US" dirty="0"/>
          </a:p>
        </p:txBody>
      </p:sp>
    </p:spTree>
    <p:extLst>
      <p:ext uri="{BB962C8B-B14F-4D97-AF65-F5344CB8AC3E}">
        <p14:creationId xmlns:p14="http://schemas.microsoft.com/office/powerpoint/2010/main" val="2725368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23</a:t>
            </a:fld>
            <a:endParaRPr lang="en-US" altLang="en-US" dirty="0"/>
          </a:p>
        </p:txBody>
      </p:sp>
    </p:spTree>
    <p:extLst>
      <p:ext uri="{BB962C8B-B14F-4D97-AF65-F5344CB8AC3E}">
        <p14:creationId xmlns:p14="http://schemas.microsoft.com/office/powerpoint/2010/main" val="1085758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24</a:t>
            </a:fld>
            <a:endParaRPr lang="en-US" altLang="en-US" dirty="0"/>
          </a:p>
        </p:txBody>
      </p:sp>
    </p:spTree>
    <p:extLst>
      <p:ext uri="{BB962C8B-B14F-4D97-AF65-F5344CB8AC3E}">
        <p14:creationId xmlns:p14="http://schemas.microsoft.com/office/powerpoint/2010/main" val="2060081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25</a:t>
            </a:fld>
            <a:endParaRPr lang="en-US" altLang="en-US" dirty="0"/>
          </a:p>
        </p:txBody>
      </p:sp>
    </p:spTree>
    <p:extLst>
      <p:ext uri="{BB962C8B-B14F-4D97-AF65-F5344CB8AC3E}">
        <p14:creationId xmlns:p14="http://schemas.microsoft.com/office/powerpoint/2010/main" val="2194522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6078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21747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563258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9391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16709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2924306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5454753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pic>
        <p:nvPicPr>
          <p:cNvPr id="6" name="Picture Placeholder 9" descr="Bright, colorful geometric pattern ">
            <a:extLst>
              <a:ext uri="{FF2B5EF4-FFF2-40B4-BE49-F238E27FC236}">
                <a16:creationId xmlns:a16="http://schemas.microsoft.com/office/drawing/2014/main" id="{47BA4775-9232-44C1-8851-04B6753110FE}"/>
              </a:ext>
            </a:extLst>
          </p:cNvPr>
          <p:cNvPicPr>
            <a:picLocks noChangeAspect="1"/>
          </p:cNvPicPr>
          <p:nvPr userDrawn="1"/>
        </p:nvPicPr>
        <p:blipFill rotWithShape="1">
          <a:blip r:embed="rId2"/>
          <a:srcRect l="24" r="24"/>
          <a:stretch/>
        </p:blipFill>
        <p:spPr>
          <a:xfrm>
            <a:off x="-9236" y="0"/>
            <a:ext cx="4749282" cy="6858000"/>
          </a:xfrm>
          <a:prstGeom prst="rect">
            <a:avLst/>
          </a:prstGeom>
        </p:spPr>
      </p:pic>
    </p:spTree>
    <p:extLst>
      <p:ext uri="{BB962C8B-B14F-4D97-AF65-F5344CB8AC3E}">
        <p14:creationId xmlns:p14="http://schemas.microsoft.com/office/powerpoint/2010/main" val="144067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Orang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3" descr="Bright, colorful geometric pattern ">
            <a:extLst>
              <a:ext uri="{FF2B5EF4-FFF2-40B4-BE49-F238E27FC236}">
                <a16:creationId xmlns:a16="http://schemas.microsoft.com/office/drawing/2014/main" id="{0E92939E-CAD0-4B0D-A39F-10B9B25E144D}"/>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bg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5" descr="Bright, colorful geometric pattern ">
            <a:extLst>
              <a:ext uri="{FF2B5EF4-FFF2-40B4-BE49-F238E27FC236}">
                <a16:creationId xmlns:a16="http://schemas.microsoft.com/office/drawing/2014/main" id="{D7C393D9-3916-4D61-9B6A-E1B16C079A2A}"/>
              </a:ext>
            </a:extLst>
          </p:cNvPr>
          <p:cNvPicPr>
            <a:picLocks noChangeAspect="1"/>
          </p:cNvPicPr>
          <p:nvPr userDrawn="1"/>
        </p:nvPicPr>
        <p:blipFill rotWithShape="1">
          <a:blip r:embed="rId2"/>
          <a:srcRect l="3" r="3"/>
          <a:stretch/>
        </p:blipFill>
        <p:spPr>
          <a:xfrm>
            <a:off x="7427913" y="0"/>
            <a:ext cx="4764087"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5"/>
        </a:solidFill>
        <a:effectLst/>
      </p:bgPr>
    </p:bg>
    <p:spTree>
      <p:nvGrpSpPr>
        <p:cNvPr id="1" name=""/>
        <p:cNvGrpSpPr/>
        <p:nvPr/>
      </p:nvGrpSpPr>
      <p:grpSpPr>
        <a:xfrm>
          <a:off x="0" y="0"/>
          <a:ext cx="0" cy="0"/>
          <a:chOff x="0" y="0"/>
          <a:chExt cx="0" cy="0"/>
        </a:xfrm>
      </p:grpSpPr>
      <p:pic>
        <p:nvPicPr>
          <p:cNvPr id="8" name="Picture Placeholder 9" descr="Bright, colorful geometric pattern ">
            <a:extLst>
              <a:ext uri="{FF2B5EF4-FFF2-40B4-BE49-F238E27FC236}">
                <a16:creationId xmlns:a16="http://schemas.microsoft.com/office/drawing/2014/main" id="{69F80BBC-9ED9-4167-818A-EB3FAEE372FA}"/>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5"/>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20" descr="Bright, colorful geometric pattern ">
            <a:extLst>
              <a:ext uri="{FF2B5EF4-FFF2-40B4-BE49-F238E27FC236}">
                <a16:creationId xmlns:a16="http://schemas.microsoft.com/office/drawing/2014/main" id="{EB4660F5-5357-48E0-B5C6-3DECB6CB859E}"/>
              </a:ext>
            </a:extLst>
          </p:cNvPr>
          <p:cNvPicPr>
            <a:picLocks noChangeAspect="1"/>
          </p:cNvPicPr>
          <p:nvPr userDrawn="1"/>
        </p:nvPicPr>
        <p:blipFill rotWithShape="1">
          <a:blip r:embed="rId2"/>
          <a:srcRect t="193" b="193"/>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13" descr="Bright, colorful geometric pattern ">
            <a:extLst>
              <a:ext uri="{FF2B5EF4-FFF2-40B4-BE49-F238E27FC236}">
                <a16:creationId xmlns:a16="http://schemas.microsoft.com/office/drawing/2014/main" id="{2DB741D5-0593-4748-A4D3-EF1E436A1111}"/>
              </a:ext>
            </a:extLst>
          </p:cNvPr>
          <p:cNvPicPr>
            <a:picLocks noChangeAspect="1"/>
          </p:cNvPicPr>
          <p:nvPr userDrawn="1"/>
        </p:nvPicPr>
        <p:blipFill rotWithShape="1">
          <a:blip r:embed="rId2"/>
          <a:srcRect l="34" r="34"/>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6">
                    <a:lumMod val="60000"/>
                    <a:lumOff val="40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11" descr="Bright, colorful geometric pattern ">
            <a:extLst>
              <a:ext uri="{FF2B5EF4-FFF2-40B4-BE49-F238E27FC236}">
                <a16:creationId xmlns:a16="http://schemas.microsoft.com/office/drawing/2014/main" id="{1DB66C56-FBAE-47D3-9818-61368D74DAE8}"/>
              </a:ext>
            </a:extLst>
          </p:cNvPr>
          <p:cNvPicPr>
            <a:picLocks noChangeAspect="1"/>
          </p:cNvPicPr>
          <p:nvPr userDrawn="1"/>
        </p:nvPicPr>
        <p:blipFill>
          <a:blip r:embed="rId2"/>
          <a:srcRect t="390" b="390"/>
          <a:stretch>
            <a:fill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4"/>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2" name="Picture Placeholder 19" descr="Bright, colorful geometric pattern ">
            <a:extLst>
              <a:ext uri="{FF2B5EF4-FFF2-40B4-BE49-F238E27FC236}">
                <a16:creationId xmlns:a16="http://schemas.microsoft.com/office/drawing/2014/main" id="{C93F15CF-2105-4C28-85E9-BBA03833263D}"/>
              </a:ext>
            </a:extLst>
          </p:cNvPr>
          <p:cNvPicPr>
            <a:picLocks noChangeAspect="1"/>
          </p:cNvPicPr>
          <p:nvPr userDrawn="1"/>
        </p:nvPicPr>
        <p:blipFill rotWithShape="1">
          <a:blip r:embed="rId2"/>
          <a:srcRect t="436" b="436"/>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Blu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5"/>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15" descr="Bright, colorful geometric pattern ">
            <a:extLst>
              <a:ext uri="{FF2B5EF4-FFF2-40B4-BE49-F238E27FC236}">
                <a16:creationId xmlns:a16="http://schemas.microsoft.com/office/drawing/2014/main" id="{9E2B3BF6-B5D6-4D6F-84C6-0EE24AC7C14A}"/>
              </a:ext>
            </a:extLst>
          </p:cNvPr>
          <p:cNvPicPr>
            <a:picLocks noChangeAspect="1"/>
          </p:cNvPicPr>
          <p:nvPr userDrawn="1"/>
        </p:nvPicPr>
        <p:blipFill rotWithShape="1">
          <a:blip r:embed="rId2"/>
          <a:srcRect l="3" r="3"/>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bg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17" descr="Bright, colorful geometric pattern ">
            <a:extLst>
              <a:ext uri="{FF2B5EF4-FFF2-40B4-BE49-F238E27FC236}">
                <a16:creationId xmlns:a16="http://schemas.microsoft.com/office/drawing/2014/main" id="{9F278CC9-9968-40F5-B18F-B1D45BE36A49}"/>
              </a:ext>
            </a:extLst>
          </p:cNvPr>
          <p:cNvPicPr>
            <a:picLocks noChangeAspect="1"/>
          </p:cNvPicPr>
          <p:nvPr userDrawn="1"/>
        </p:nvPicPr>
        <p:blipFill rotWithShape="1">
          <a:blip r:embed="rId2"/>
          <a:srcRect t="390" b="390"/>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690" r:id="rId9"/>
    <p:sldLayoutId id="214748370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890/notebooks/Desktop/PROJECT%205/TASK%202%20--%20USER%20ENGAGEMENT%20ANALYSIS.ipynb#%E2%97%8FAggregate-user-total-traffic-per-application-and-derive-the-top-10-most-engaged-users-per-application"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localhost:8890/notebooks/Desktop/PROJECT%205/TASK%203%20--%20EXPERIENCE%20ANALYTICS.ipynb#Task-3.3d.The-distribution-of-the-average-throughput-per-handset-type-and-provide-interpretation-for-your-findings."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comments" Target="../comments/commen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863C-0C7D-9FFC-B1EF-84990CAD0E68}"/>
              </a:ext>
            </a:extLst>
          </p:cNvPr>
          <p:cNvSpPr>
            <a:spLocks noGrp="1"/>
          </p:cNvSpPr>
          <p:nvPr>
            <p:ph type="title"/>
          </p:nvPr>
        </p:nvSpPr>
        <p:spPr>
          <a:xfrm>
            <a:off x="519289" y="715964"/>
            <a:ext cx="5576711" cy="2151414"/>
          </a:xfrm>
        </p:spPr>
        <p:txBody>
          <a:bodyPr>
            <a:normAutofit fontScale="90000"/>
          </a:bodyPr>
          <a:lstStyle/>
          <a:p>
            <a:pPr algn="ctr"/>
            <a:r>
              <a:rPr lang="en-IN" dirty="0"/>
              <a:t>PROJECT ON USER ANALYTICS IN THE TELECOMMUNICATION INDUSTRY  -- OVERVIEW</a:t>
            </a:r>
          </a:p>
        </p:txBody>
      </p:sp>
      <p:sp>
        <p:nvSpPr>
          <p:cNvPr id="3" name="Text Placeholder 2">
            <a:extLst>
              <a:ext uri="{FF2B5EF4-FFF2-40B4-BE49-F238E27FC236}">
                <a16:creationId xmlns:a16="http://schemas.microsoft.com/office/drawing/2014/main" id="{30EFC114-F32D-9521-6BC6-0E72E4C3FF49}"/>
              </a:ext>
            </a:extLst>
          </p:cNvPr>
          <p:cNvSpPr>
            <a:spLocks noGrp="1"/>
          </p:cNvSpPr>
          <p:nvPr>
            <p:ph type="body" sz="quarter" idx="11"/>
          </p:nvPr>
        </p:nvSpPr>
        <p:spPr>
          <a:xfrm>
            <a:off x="762000" y="2686756"/>
            <a:ext cx="5334000" cy="2743200"/>
          </a:xfrm>
        </p:spPr>
        <p:txBody>
          <a:bodyPr/>
          <a:lstStyle/>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endParaRPr lang="en-US" dirty="0">
              <a:solidFill>
                <a:srgbClr val="002060"/>
              </a:solidFill>
              <a:latin typeface="+mj-lt"/>
            </a:endParaRPr>
          </a:p>
          <a:p>
            <a:endParaRPr lang="en-US" sz="1800" b="1" dirty="0">
              <a:solidFill>
                <a:srgbClr val="002060"/>
              </a:solidFill>
              <a:latin typeface="+mj-lt"/>
            </a:endParaRPr>
          </a:p>
          <a:p>
            <a:r>
              <a:rPr lang="en-US" sz="2000" b="1" dirty="0">
                <a:solidFill>
                  <a:srgbClr val="002060"/>
                </a:solidFill>
                <a:latin typeface="+mj-lt"/>
              </a:rPr>
              <a:t>NAME:             S. SUJANA KUMARI</a:t>
            </a:r>
            <a:br>
              <a:rPr lang="en-US" sz="2000" b="1" dirty="0">
                <a:solidFill>
                  <a:srgbClr val="002060"/>
                </a:solidFill>
                <a:latin typeface="+mj-lt"/>
              </a:rPr>
            </a:br>
            <a:r>
              <a:rPr lang="en-US" sz="2000" b="1" dirty="0">
                <a:solidFill>
                  <a:srgbClr val="002060"/>
                </a:solidFill>
                <a:latin typeface="+mj-lt"/>
              </a:rPr>
              <a:t>AFFILIATION:  DIGICROME ACADEMY</a:t>
            </a:r>
            <a:br>
              <a:rPr lang="en-US" sz="2000" b="1" dirty="0">
                <a:solidFill>
                  <a:srgbClr val="002060"/>
                </a:solidFill>
                <a:latin typeface="+mj-lt"/>
              </a:rPr>
            </a:br>
            <a:endParaRPr lang="en-IN" sz="2000" dirty="0"/>
          </a:p>
        </p:txBody>
      </p:sp>
      <p:pic>
        <p:nvPicPr>
          <p:cNvPr id="14" name="Picture Placeholder 13">
            <a:extLst>
              <a:ext uri="{FF2B5EF4-FFF2-40B4-BE49-F238E27FC236}">
                <a16:creationId xmlns:a16="http://schemas.microsoft.com/office/drawing/2014/main" id="{F2516F32-924F-70B8-4960-E5927DF55F22}"/>
              </a:ext>
            </a:extLst>
          </p:cNvPr>
          <p:cNvPicPr>
            <a:picLocks noGrp="1" noChangeAspect="1"/>
          </p:cNvPicPr>
          <p:nvPr>
            <p:ph type="pic" sz="quarter" idx="14"/>
          </p:nvPr>
        </p:nvPicPr>
        <p:blipFill>
          <a:blip r:embed="rId2"/>
          <a:srcRect t="11250" b="11250"/>
          <a:stretch>
            <a:fillRect/>
          </a:stretch>
        </p:blipFill>
        <p:spPr>
          <a:xfrm>
            <a:off x="6592711" y="715962"/>
            <a:ext cx="5079999" cy="4713993"/>
          </a:xfrm>
        </p:spPr>
      </p:pic>
    </p:spTree>
    <p:extLst>
      <p:ext uri="{BB962C8B-B14F-4D97-AF65-F5344CB8AC3E}">
        <p14:creationId xmlns:p14="http://schemas.microsoft.com/office/powerpoint/2010/main" val="122003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601884" y="109256"/>
            <a:ext cx="9956799" cy="553998"/>
          </a:xfrm>
        </p:spPr>
        <p:txBody>
          <a:bodyPr/>
          <a:lstStyle/>
          <a:p>
            <a:pPr algn="l"/>
            <a:r>
              <a:rPr lang="en-IN" sz="3600" b="1" i="0" dirty="0">
                <a:solidFill>
                  <a:srgbClr val="FF0000"/>
                </a:solidFill>
                <a:effectLst/>
              </a:rPr>
              <a:t>TASK--2 USER ENGAGEMENT ANALYSIS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4489" y="795647"/>
            <a:ext cx="11751733" cy="5070763"/>
          </a:xfrm>
        </p:spPr>
        <p:txBody>
          <a:bodyPr/>
          <a:lstStyle/>
          <a:p>
            <a:pPr algn="l"/>
            <a:r>
              <a:rPr lang="en-IN" b="1" i="0" dirty="0">
                <a:solidFill>
                  <a:srgbClr val="000000"/>
                </a:solidFill>
                <a:effectLst/>
                <a:latin typeface="Helvetica Neue"/>
              </a:rPr>
              <a:t>ENGAGEMENT METRICS</a:t>
            </a:r>
          </a:p>
          <a:p>
            <a:pPr algn="l"/>
            <a:endParaRPr lang="en-IN" b="1" i="0" dirty="0">
              <a:solidFill>
                <a:srgbClr val="000000"/>
              </a:solidFill>
              <a:effectLst/>
              <a:latin typeface="Helvetica Neue"/>
            </a:endParaRPr>
          </a:p>
          <a:p>
            <a:pPr algn="l"/>
            <a:endParaRPr lang="en-US" dirty="0"/>
          </a:p>
        </p:txBody>
      </p:sp>
      <p:pic>
        <p:nvPicPr>
          <p:cNvPr id="5" name="Picture 4">
            <a:extLst>
              <a:ext uri="{FF2B5EF4-FFF2-40B4-BE49-F238E27FC236}">
                <a16:creationId xmlns:a16="http://schemas.microsoft.com/office/drawing/2014/main" id="{4DBD7A7D-6B03-B1F4-5AFC-B381FDD489DC}"/>
              </a:ext>
            </a:extLst>
          </p:cNvPr>
          <p:cNvPicPr>
            <a:picLocks noChangeAspect="1"/>
          </p:cNvPicPr>
          <p:nvPr/>
        </p:nvPicPr>
        <p:blipFill>
          <a:blip r:embed="rId3"/>
          <a:stretch>
            <a:fillRect/>
          </a:stretch>
        </p:blipFill>
        <p:spPr>
          <a:xfrm>
            <a:off x="5931476" y="663254"/>
            <a:ext cx="5658640" cy="1771897"/>
          </a:xfrm>
          <a:prstGeom prst="rect">
            <a:avLst/>
          </a:prstGeom>
        </p:spPr>
      </p:pic>
      <p:pic>
        <p:nvPicPr>
          <p:cNvPr id="8" name="Picture 7">
            <a:extLst>
              <a:ext uri="{FF2B5EF4-FFF2-40B4-BE49-F238E27FC236}">
                <a16:creationId xmlns:a16="http://schemas.microsoft.com/office/drawing/2014/main" id="{64BC0CF7-D6B8-B9E0-6F8E-D09A49EED993}"/>
              </a:ext>
            </a:extLst>
          </p:cNvPr>
          <p:cNvPicPr>
            <a:picLocks noChangeAspect="1"/>
          </p:cNvPicPr>
          <p:nvPr/>
        </p:nvPicPr>
        <p:blipFill>
          <a:blip r:embed="rId4"/>
          <a:stretch>
            <a:fillRect/>
          </a:stretch>
        </p:blipFill>
        <p:spPr>
          <a:xfrm>
            <a:off x="5983446" y="2435150"/>
            <a:ext cx="6104382" cy="4535925"/>
          </a:xfrm>
          <a:prstGeom prst="rect">
            <a:avLst/>
          </a:prstGeom>
        </p:spPr>
      </p:pic>
      <p:sp>
        <p:nvSpPr>
          <p:cNvPr id="10" name="TextBox 9">
            <a:extLst>
              <a:ext uri="{FF2B5EF4-FFF2-40B4-BE49-F238E27FC236}">
                <a16:creationId xmlns:a16="http://schemas.microsoft.com/office/drawing/2014/main" id="{5D311192-F065-97C7-47AD-E90D8C7C7B4A}"/>
              </a:ext>
            </a:extLst>
          </p:cNvPr>
          <p:cNvSpPr txBox="1"/>
          <p:nvPr/>
        </p:nvSpPr>
        <p:spPr>
          <a:xfrm>
            <a:off x="225778" y="991590"/>
            <a:ext cx="4965539" cy="5078313"/>
          </a:xfrm>
          <a:prstGeom prst="rect">
            <a:avLst/>
          </a:prstGeom>
          <a:noFill/>
        </p:spPr>
        <p:txBody>
          <a:bodyPr wrap="square">
            <a:spAutoFit/>
          </a:bodyPr>
          <a:lstStyle/>
          <a:p>
            <a:pPr algn="l" rtl="0"/>
            <a:r>
              <a:rPr lang="en-US" b="1" i="0" dirty="0">
                <a:solidFill>
                  <a:srgbClr val="000000"/>
                </a:solidFill>
                <a:effectLst/>
                <a:latin typeface="inherit"/>
              </a:rPr>
              <a:t>Interpretation of Correlation Matrix:</a:t>
            </a:r>
          </a:p>
          <a:p>
            <a:pPr algn="l" rtl="0">
              <a:buFont typeface="+mj-lt"/>
              <a:buAutoNum type="arabicPeriod"/>
            </a:pPr>
            <a:r>
              <a:rPr lang="en-US" b="0" i="0" dirty="0">
                <a:solidFill>
                  <a:srgbClr val="000000"/>
                </a:solidFill>
                <a:effectLst/>
                <a:latin typeface="Helvetica Neue"/>
              </a:rPr>
              <a:t>High correlations (close to 1) suggest strong linear relationships. For example, </a:t>
            </a:r>
            <a:r>
              <a:rPr lang="en-US" b="0" i="0" dirty="0" err="1">
                <a:solidFill>
                  <a:srgbClr val="000000"/>
                </a:solidFill>
                <a:effectLst/>
                <a:latin typeface="Helvetica Neue"/>
              </a:rPr>
              <a:t>session_frequency</a:t>
            </a:r>
            <a:r>
              <a:rPr lang="en-US" b="0" i="0" dirty="0">
                <a:solidFill>
                  <a:srgbClr val="000000"/>
                </a:solidFill>
                <a:effectLst/>
                <a:latin typeface="Helvetica Neue"/>
              </a:rPr>
              <a:t> has a very high correlation with </a:t>
            </a:r>
            <a:r>
              <a:rPr lang="en-US" b="0" i="0" dirty="0" err="1">
                <a:solidFill>
                  <a:srgbClr val="000000"/>
                </a:solidFill>
                <a:effectLst/>
                <a:latin typeface="Helvetica Neue"/>
              </a:rPr>
              <a:t>total_upload</a:t>
            </a:r>
            <a:r>
              <a:rPr lang="en-US" b="0" i="0" dirty="0">
                <a:solidFill>
                  <a:srgbClr val="000000"/>
                </a:solidFill>
                <a:effectLst/>
                <a:latin typeface="Helvetica Neue"/>
              </a:rPr>
              <a:t> (0.93) and a high correlation with </a:t>
            </a:r>
            <a:r>
              <a:rPr lang="en-US" b="0" i="0" dirty="0" err="1">
                <a:solidFill>
                  <a:srgbClr val="000000"/>
                </a:solidFill>
                <a:effectLst/>
                <a:latin typeface="Helvetica Neue"/>
              </a:rPr>
              <a:t>total_traffic</a:t>
            </a:r>
            <a:r>
              <a:rPr lang="en-US" b="0" i="0" dirty="0">
                <a:solidFill>
                  <a:srgbClr val="000000"/>
                </a:solidFill>
                <a:effectLst/>
                <a:latin typeface="Helvetica Neue"/>
              </a:rPr>
              <a:t> (0.81).</a:t>
            </a:r>
          </a:p>
          <a:p>
            <a:pPr algn="l" rtl="0">
              <a:buFont typeface="+mj-lt"/>
              <a:buAutoNum type="arabicPeriod"/>
            </a:pPr>
            <a:r>
              <a:rPr lang="en-US" b="0" i="0" dirty="0">
                <a:solidFill>
                  <a:srgbClr val="000000"/>
                </a:solidFill>
                <a:effectLst/>
                <a:latin typeface="Helvetica Neue"/>
              </a:rPr>
              <a:t>Moderate correlations indicate moderate relationships between variables, such as </a:t>
            </a:r>
            <a:r>
              <a:rPr lang="en-US" b="0" i="0" dirty="0" err="1">
                <a:solidFill>
                  <a:srgbClr val="000000"/>
                </a:solidFill>
                <a:effectLst/>
                <a:latin typeface="Helvetica Neue"/>
              </a:rPr>
              <a:t>total_duration</a:t>
            </a:r>
            <a:r>
              <a:rPr lang="en-US" b="0" i="0" dirty="0">
                <a:solidFill>
                  <a:srgbClr val="000000"/>
                </a:solidFill>
                <a:effectLst/>
                <a:latin typeface="Helvetica Neue"/>
              </a:rPr>
              <a:t> and </a:t>
            </a:r>
            <a:r>
              <a:rPr lang="en-US" b="0" i="0" dirty="0" err="1">
                <a:solidFill>
                  <a:srgbClr val="000000"/>
                </a:solidFill>
                <a:effectLst/>
                <a:latin typeface="Helvetica Neue"/>
              </a:rPr>
              <a:t>total_download</a:t>
            </a:r>
            <a:r>
              <a:rPr lang="en-US" b="0" i="0" dirty="0">
                <a:solidFill>
                  <a:srgbClr val="000000"/>
                </a:solidFill>
                <a:effectLst/>
                <a:latin typeface="Helvetica Neue"/>
              </a:rPr>
              <a:t> (0.60).</a:t>
            </a:r>
          </a:p>
          <a:p>
            <a:pPr algn="l" rtl="0">
              <a:buFont typeface="+mj-lt"/>
              <a:buAutoNum type="arabicPeriod"/>
            </a:pPr>
            <a:r>
              <a:rPr lang="en-US" b="0" i="0" dirty="0">
                <a:solidFill>
                  <a:srgbClr val="000000"/>
                </a:solidFill>
                <a:effectLst/>
                <a:latin typeface="Helvetica Neue"/>
              </a:rPr>
              <a:t>The correlation between </a:t>
            </a:r>
            <a:r>
              <a:rPr lang="en-US" b="0" i="0" dirty="0" err="1">
                <a:solidFill>
                  <a:srgbClr val="000000"/>
                </a:solidFill>
                <a:effectLst/>
                <a:latin typeface="Helvetica Neue"/>
              </a:rPr>
              <a:t>total_download</a:t>
            </a:r>
            <a:r>
              <a:rPr lang="en-US" b="0" i="0" dirty="0">
                <a:solidFill>
                  <a:srgbClr val="000000"/>
                </a:solidFill>
                <a:effectLst/>
                <a:latin typeface="Helvetica Neue"/>
              </a:rPr>
              <a:t> and </a:t>
            </a:r>
            <a:r>
              <a:rPr lang="en-US" b="0" i="0" dirty="0" err="1">
                <a:solidFill>
                  <a:srgbClr val="000000"/>
                </a:solidFill>
                <a:effectLst/>
                <a:latin typeface="Helvetica Neue"/>
              </a:rPr>
              <a:t>total_traffic</a:t>
            </a:r>
            <a:r>
              <a:rPr lang="en-US" b="0" i="0" dirty="0">
                <a:solidFill>
                  <a:srgbClr val="000000"/>
                </a:solidFill>
                <a:effectLst/>
                <a:latin typeface="Helvetica Neue"/>
              </a:rPr>
              <a:t> is extremely high (0.99), indicating a near-perfect linear relationship, likely because total traffic is the sum of total download and upload.</a:t>
            </a:r>
          </a:p>
          <a:p>
            <a:pPr algn="l" rtl="0"/>
            <a:r>
              <a:rPr lang="en-US" b="0" i="0" dirty="0">
                <a:solidFill>
                  <a:srgbClr val="000000"/>
                </a:solidFill>
                <a:effectLst/>
                <a:latin typeface="Helvetica Neue"/>
              </a:rPr>
              <a:t>These correlations can help identify key relationships between user engagement metrics, guiding further analysis or decision-making.</a:t>
            </a:r>
          </a:p>
        </p:txBody>
      </p:sp>
    </p:spTree>
    <p:extLst>
      <p:ext uri="{BB962C8B-B14F-4D97-AF65-F5344CB8AC3E}">
        <p14:creationId xmlns:p14="http://schemas.microsoft.com/office/powerpoint/2010/main" val="3107380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145913"/>
            <a:ext cx="8252178" cy="553998"/>
          </a:xfrm>
        </p:spPr>
        <p:txBody>
          <a:bodyPr/>
          <a:lstStyle/>
          <a:p>
            <a:r>
              <a:rPr lang="en-US" sz="3600" u="sng" dirty="0">
                <a:solidFill>
                  <a:srgbClr val="FF0000"/>
                </a:solidFill>
              </a:rPr>
              <a:t>TASK 2- USER ENGAGEMENT METRICS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4489" y="795647"/>
            <a:ext cx="11751733" cy="5070763"/>
          </a:xfrm>
        </p:spPr>
        <p:txBody>
          <a:bodyPr/>
          <a:lstStyle/>
          <a:p>
            <a:pPr algn="l"/>
            <a:r>
              <a:rPr lang="en-US" dirty="0"/>
              <a:t> </a:t>
            </a:r>
            <a:r>
              <a:rPr lang="en-US" b="1" i="0" dirty="0">
                <a:solidFill>
                  <a:srgbClr val="000000"/>
                </a:solidFill>
                <a:effectLst/>
                <a:latin typeface="Helvetica Neue"/>
              </a:rPr>
              <a:t>Top 10 customers per engagement metric</a:t>
            </a:r>
          </a:p>
          <a:p>
            <a:pPr algn="l"/>
            <a:endParaRPr lang="en-US" b="1" i="0" dirty="0">
              <a:solidFill>
                <a:srgbClr val="000000"/>
              </a:solidFill>
              <a:effectLst/>
              <a:latin typeface="Helvetica Neue"/>
            </a:endParaRP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p>
          <a:p>
            <a:pPr algn="l"/>
            <a:endParaRPr lang="en-US" dirty="0"/>
          </a:p>
          <a:p>
            <a:pPr algn="l"/>
            <a:endParaRPr lang="en-US" dirty="0"/>
          </a:p>
          <a:p>
            <a:pPr algn="l"/>
            <a:endParaRPr lang="en-US" dirty="0"/>
          </a:p>
          <a:p>
            <a:pPr algn="l"/>
            <a:endParaRPr lang="en-US" dirty="0"/>
          </a:p>
          <a:p>
            <a:pPr algn="l"/>
            <a:r>
              <a:rPr lang="en-US" dirty="0">
                <a:solidFill>
                  <a:srgbClr val="000000"/>
                </a:solidFill>
                <a:highlight>
                  <a:srgbClr val="FFFFFF"/>
                </a:highlight>
                <a:latin typeface="Helvetica Neue"/>
              </a:rPr>
              <a:t>	</a:t>
            </a:r>
          </a:p>
          <a:p>
            <a:pPr algn="l"/>
            <a:r>
              <a:rPr lang="en-US" i="0" dirty="0">
                <a:solidFill>
                  <a:srgbClr val="000000"/>
                </a:solidFill>
                <a:effectLst/>
                <a:highlight>
                  <a:srgbClr val="FFFFFF"/>
                </a:highlight>
                <a:latin typeface="Helvetica Neue"/>
              </a:rPr>
              <a:t>	</a:t>
            </a:r>
          </a:p>
          <a:p>
            <a:pPr algn="l"/>
            <a:r>
              <a:rPr lang="en-US" dirty="0"/>
              <a:t> </a:t>
            </a:r>
          </a:p>
          <a:p>
            <a:pPr algn="l"/>
            <a:endParaRPr lang="en-US" dirty="0"/>
          </a:p>
        </p:txBody>
      </p:sp>
      <p:pic>
        <p:nvPicPr>
          <p:cNvPr id="3" name="Picture 2">
            <a:extLst>
              <a:ext uri="{FF2B5EF4-FFF2-40B4-BE49-F238E27FC236}">
                <a16:creationId xmlns:a16="http://schemas.microsoft.com/office/drawing/2014/main" id="{78EF36D3-EBAC-290C-88E4-E73037DF97E7}"/>
              </a:ext>
            </a:extLst>
          </p:cNvPr>
          <p:cNvPicPr>
            <a:picLocks noChangeAspect="1"/>
          </p:cNvPicPr>
          <p:nvPr/>
        </p:nvPicPr>
        <p:blipFill>
          <a:blip r:embed="rId3"/>
          <a:stretch>
            <a:fillRect/>
          </a:stretch>
        </p:blipFill>
        <p:spPr>
          <a:xfrm>
            <a:off x="357171" y="1237944"/>
            <a:ext cx="2819794" cy="2191056"/>
          </a:xfrm>
          <a:prstGeom prst="rect">
            <a:avLst/>
          </a:prstGeom>
        </p:spPr>
      </p:pic>
      <p:pic>
        <p:nvPicPr>
          <p:cNvPr id="8" name="Picture 7">
            <a:extLst>
              <a:ext uri="{FF2B5EF4-FFF2-40B4-BE49-F238E27FC236}">
                <a16:creationId xmlns:a16="http://schemas.microsoft.com/office/drawing/2014/main" id="{F5D89A51-0125-4B99-D401-5F87905AEFB0}"/>
              </a:ext>
            </a:extLst>
          </p:cNvPr>
          <p:cNvPicPr>
            <a:picLocks noChangeAspect="1"/>
          </p:cNvPicPr>
          <p:nvPr/>
        </p:nvPicPr>
        <p:blipFill>
          <a:blip r:embed="rId4"/>
          <a:stretch>
            <a:fillRect/>
          </a:stretch>
        </p:blipFill>
        <p:spPr>
          <a:xfrm>
            <a:off x="3176965" y="1237944"/>
            <a:ext cx="2591162" cy="2133898"/>
          </a:xfrm>
          <a:prstGeom prst="rect">
            <a:avLst/>
          </a:prstGeom>
        </p:spPr>
      </p:pic>
      <p:pic>
        <p:nvPicPr>
          <p:cNvPr id="11" name="Picture 10">
            <a:extLst>
              <a:ext uri="{FF2B5EF4-FFF2-40B4-BE49-F238E27FC236}">
                <a16:creationId xmlns:a16="http://schemas.microsoft.com/office/drawing/2014/main" id="{1D01F8BD-D44D-1C91-375E-23469D64CB89}"/>
              </a:ext>
            </a:extLst>
          </p:cNvPr>
          <p:cNvPicPr>
            <a:picLocks noChangeAspect="1"/>
          </p:cNvPicPr>
          <p:nvPr/>
        </p:nvPicPr>
        <p:blipFill>
          <a:blip r:embed="rId5"/>
          <a:stretch>
            <a:fillRect/>
          </a:stretch>
        </p:blipFill>
        <p:spPr>
          <a:xfrm>
            <a:off x="5768127" y="1237944"/>
            <a:ext cx="2591162" cy="2162477"/>
          </a:xfrm>
          <a:prstGeom prst="rect">
            <a:avLst/>
          </a:prstGeom>
        </p:spPr>
      </p:pic>
      <p:pic>
        <p:nvPicPr>
          <p:cNvPr id="13" name="Picture 12">
            <a:extLst>
              <a:ext uri="{FF2B5EF4-FFF2-40B4-BE49-F238E27FC236}">
                <a16:creationId xmlns:a16="http://schemas.microsoft.com/office/drawing/2014/main" id="{BFF00647-9795-F57A-A846-DD655991822A}"/>
              </a:ext>
            </a:extLst>
          </p:cNvPr>
          <p:cNvPicPr>
            <a:picLocks noChangeAspect="1"/>
          </p:cNvPicPr>
          <p:nvPr/>
        </p:nvPicPr>
        <p:blipFill>
          <a:blip r:embed="rId6"/>
          <a:stretch>
            <a:fillRect/>
          </a:stretch>
        </p:blipFill>
        <p:spPr>
          <a:xfrm>
            <a:off x="0" y="3429000"/>
            <a:ext cx="8359289" cy="3486158"/>
          </a:xfrm>
          <a:prstGeom prst="rect">
            <a:avLst/>
          </a:prstGeom>
        </p:spPr>
      </p:pic>
      <p:sp>
        <p:nvSpPr>
          <p:cNvPr id="15" name="TextBox 14">
            <a:extLst>
              <a:ext uri="{FF2B5EF4-FFF2-40B4-BE49-F238E27FC236}">
                <a16:creationId xmlns:a16="http://schemas.microsoft.com/office/drawing/2014/main" id="{C279906A-EFD6-F4D4-0E12-D27D89BDE26D}"/>
              </a:ext>
            </a:extLst>
          </p:cNvPr>
          <p:cNvSpPr txBox="1"/>
          <p:nvPr/>
        </p:nvSpPr>
        <p:spPr>
          <a:xfrm>
            <a:off x="8256226" y="984040"/>
            <a:ext cx="4048663" cy="5078313"/>
          </a:xfrm>
          <a:prstGeom prst="rect">
            <a:avLst/>
          </a:prstGeom>
          <a:noFill/>
        </p:spPr>
        <p:txBody>
          <a:bodyPr wrap="square">
            <a:spAutoFit/>
          </a:bodyPr>
          <a:lstStyle/>
          <a:p>
            <a:pPr algn="l" rtl="0"/>
            <a:r>
              <a:rPr lang="en-US" b="1" i="0" dirty="0">
                <a:solidFill>
                  <a:srgbClr val="000000"/>
                </a:solidFill>
                <a:effectLst/>
                <a:latin typeface="inherit"/>
              </a:rPr>
              <a:t>Interpretation of TOP 10 Customers using en</a:t>
            </a:r>
            <a:r>
              <a:rPr lang="en-US" b="1" dirty="0">
                <a:solidFill>
                  <a:srgbClr val="000000"/>
                </a:solidFill>
                <a:latin typeface="inherit"/>
              </a:rPr>
              <a:t>g</a:t>
            </a:r>
            <a:r>
              <a:rPr lang="en-US" b="1" i="0" dirty="0">
                <a:solidFill>
                  <a:srgbClr val="000000"/>
                </a:solidFill>
                <a:effectLst/>
                <a:latin typeface="inherit"/>
              </a:rPr>
              <a:t>agement metrics</a:t>
            </a:r>
          </a:p>
          <a:p>
            <a:pPr algn="l" rtl="0"/>
            <a:endParaRPr lang="en-US" b="1" i="0" dirty="0">
              <a:solidFill>
                <a:srgbClr val="000000"/>
              </a:solidFill>
              <a:effectLst/>
              <a:latin typeface="inherit"/>
            </a:endParaRPr>
          </a:p>
          <a:p>
            <a:pPr algn="l" rtl="0">
              <a:buFont typeface="+mj-lt"/>
              <a:buAutoNum type="arabicPeriod"/>
            </a:pPr>
            <a:r>
              <a:rPr lang="en-US" b="0" i="0" dirty="0">
                <a:solidFill>
                  <a:srgbClr val="000000"/>
                </a:solidFill>
                <a:effectLst/>
                <a:latin typeface="Helvetica Neue"/>
              </a:rPr>
              <a:t>Some MSISDNs appear in multiple top lists, indicating that they are significant users in terms of frequency, duration, and total traffic.</a:t>
            </a:r>
          </a:p>
          <a:p>
            <a:pPr algn="l" rtl="0">
              <a:buFont typeface="+mj-lt"/>
              <a:buAutoNum type="arabicPeriod"/>
            </a:pPr>
            <a:endParaRPr lang="en-US" dirty="0">
              <a:solidFill>
                <a:srgbClr val="000000"/>
              </a:solidFill>
              <a:latin typeface="Helvetica Neue"/>
            </a:endParaRPr>
          </a:p>
          <a:p>
            <a:pPr algn="l" rtl="0">
              <a:buFont typeface="+mj-lt"/>
              <a:buAutoNum type="arabicPeriod"/>
            </a:pPr>
            <a:endParaRPr lang="en-US" b="0" i="0" dirty="0">
              <a:solidFill>
                <a:srgbClr val="000000"/>
              </a:solidFill>
              <a:effectLst/>
              <a:latin typeface="Helvetica Neue"/>
            </a:endParaRPr>
          </a:p>
          <a:p>
            <a:pPr algn="l" rtl="0">
              <a:buFont typeface="+mj-lt"/>
              <a:buAutoNum type="arabicPeriod"/>
            </a:pPr>
            <a:endParaRPr lang="en-US" b="0" i="0" dirty="0">
              <a:solidFill>
                <a:srgbClr val="000000"/>
              </a:solidFill>
              <a:effectLst/>
              <a:latin typeface="Helvetica Neue"/>
            </a:endParaRPr>
          </a:p>
          <a:p>
            <a:pPr algn="l" rtl="0">
              <a:buFont typeface="+mj-lt"/>
              <a:buAutoNum type="arabicPeriod"/>
            </a:pPr>
            <a:r>
              <a:rPr lang="en-US" b="0" i="0" dirty="0">
                <a:solidFill>
                  <a:srgbClr val="000000"/>
                </a:solidFill>
                <a:effectLst/>
                <a:latin typeface="Helvetica Neue"/>
              </a:rPr>
              <a:t>High session frequency does not always equate to high total duration or traffic, and vice versa. This suggests that user behavior can vary widely.</a:t>
            </a:r>
          </a:p>
          <a:p>
            <a:pPr algn="l" rtl="0"/>
            <a:r>
              <a:rPr lang="en-US" b="0" i="0" dirty="0">
                <a:solidFill>
                  <a:srgbClr val="000000"/>
                </a:solidFill>
                <a:effectLst/>
                <a:latin typeface="Helvetica Neue"/>
              </a:rPr>
              <a:t>These insights can guide targeted marketing, customer support, and optimization of services based on user engagement metrics.</a:t>
            </a:r>
          </a:p>
        </p:txBody>
      </p:sp>
    </p:spTree>
    <p:extLst>
      <p:ext uri="{BB962C8B-B14F-4D97-AF65-F5344CB8AC3E}">
        <p14:creationId xmlns:p14="http://schemas.microsoft.com/office/powerpoint/2010/main" val="237291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145913"/>
            <a:ext cx="7890933" cy="553998"/>
          </a:xfrm>
        </p:spPr>
        <p:txBody>
          <a:bodyPr/>
          <a:lstStyle/>
          <a:p>
            <a:r>
              <a:rPr lang="en-US" sz="3600" u="sng" dirty="0">
                <a:solidFill>
                  <a:srgbClr val="FF0000"/>
                </a:solidFill>
              </a:rPr>
              <a:t>ENGAGEMENT METRICS CLUSTERING</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4489" y="795647"/>
            <a:ext cx="11751733" cy="5070763"/>
          </a:xfrm>
        </p:spPr>
        <p:txBody>
          <a:bodyPr/>
          <a:lstStyle/>
          <a:p>
            <a:pPr algn="l" rtl="0"/>
            <a:r>
              <a:rPr lang="en-US" b="1" i="0" dirty="0">
                <a:solidFill>
                  <a:srgbClr val="000000"/>
                </a:solidFill>
                <a:effectLst/>
                <a:latin typeface="inherit"/>
              </a:rPr>
              <a:t>Interpretation of K-3 means clustering both by 2D and 3D</a:t>
            </a:r>
          </a:p>
          <a:p>
            <a:pPr algn="l" rtl="0"/>
            <a:r>
              <a:rPr lang="en-US" b="1" i="0" dirty="0">
                <a:solidFill>
                  <a:srgbClr val="000000"/>
                </a:solidFill>
                <a:effectLst/>
                <a:latin typeface="Helvetica Neue"/>
              </a:rPr>
              <a:t>Cluster 0:</a:t>
            </a:r>
            <a:r>
              <a:rPr lang="en-US" b="0" i="0" dirty="0">
                <a:solidFill>
                  <a:srgbClr val="000000"/>
                </a:solidFill>
                <a:effectLst/>
                <a:latin typeface="Helvetica Neue"/>
              </a:rPr>
              <a:t> Likely represents users with moderate engagement frequency and high total usage. These users may have substantial data consumption over a range of session frequencies.</a:t>
            </a:r>
          </a:p>
          <a:p>
            <a:pPr algn="l" rtl="0"/>
            <a:r>
              <a:rPr lang="en-US" b="1" i="0" dirty="0">
                <a:solidFill>
                  <a:srgbClr val="000000"/>
                </a:solidFill>
                <a:effectLst/>
                <a:latin typeface="Helvetica Neue"/>
              </a:rPr>
              <a:t>Cluster 1:</a:t>
            </a:r>
            <a:r>
              <a:rPr lang="en-US" b="0" i="0" dirty="0">
                <a:solidFill>
                  <a:srgbClr val="000000"/>
                </a:solidFill>
                <a:effectLst/>
                <a:latin typeface="Helvetica Neue"/>
              </a:rPr>
              <a:t> Characterized by less frequent but high total usage. This cluster might represent users with occasional intense usage or high data consumption in fewer sessions.</a:t>
            </a:r>
          </a:p>
          <a:p>
            <a:pPr algn="l" rtl="0"/>
            <a:r>
              <a:rPr lang="en-US" b="0" i="0" dirty="0">
                <a:solidFill>
                  <a:srgbClr val="000000"/>
                </a:solidFill>
                <a:effectLst/>
                <a:latin typeface="Helvetica Neue"/>
              </a:rPr>
              <a:t>*</a:t>
            </a:r>
            <a:r>
              <a:rPr lang="en-US" b="1" i="0" dirty="0">
                <a:solidFill>
                  <a:srgbClr val="000000"/>
                </a:solidFill>
                <a:effectLst/>
                <a:latin typeface="Helvetica Neue"/>
              </a:rPr>
              <a:t>Cluster 2:</a:t>
            </a:r>
            <a:r>
              <a:rPr lang="en-US" b="0" i="0" dirty="0">
                <a:solidFill>
                  <a:srgbClr val="000000"/>
                </a:solidFill>
                <a:effectLst/>
                <a:latin typeface="Helvetica Neue"/>
              </a:rPr>
              <a:t> Represents highly active users with both high session frequencies and high data usage. These users are very engaged, using large amounts of data frequently.</a:t>
            </a:r>
          </a:p>
          <a:p>
            <a:pPr algn="l"/>
            <a:endParaRPr lang="en-US" dirty="0"/>
          </a:p>
        </p:txBody>
      </p:sp>
      <p:pic>
        <p:nvPicPr>
          <p:cNvPr id="3" name="Picture 2">
            <a:extLst>
              <a:ext uri="{FF2B5EF4-FFF2-40B4-BE49-F238E27FC236}">
                <a16:creationId xmlns:a16="http://schemas.microsoft.com/office/drawing/2014/main" id="{AD19E005-8BDF-1551-17B5-068CEEBE6758}"/>
              </a:ext>
            </a:extLst>
          </p:cNvPr>
          <p:cNvPicPr>
            <a:picLocks noChangeAspect="1"/>
          </p:cNvPicPr>
          <p:nvPr/>
        </p:nvPicPr>
        <p:blipFill>
          <a:blip r:embed="rId3"/>
          <a:stretch>
            <a:fillRect/>
          </a:stretch>
        </p:blipFill>
        <p:spPr>
          <a:xfrm>
            <a:off x="214489" y="3048000"/>
            <a:ext cx="5396089" cy="3810000"/>
          </a:xfrm>
          <a:prstGeom prst="rect">
            <a:avLst/>
          </a:prstGeom>
        </p:spPr>
      </p:pic>
      <p:pic>
        <p:nvPicPr>
          <p:cNvPr id="6" name="Picture 5">
            <a:extLst>
              <a:ext uri="{FF2B5EF4-FFF2-40B4-BE49-F238E27FC236}">
                <a16:creationId xmlns:a16="http://schemas.microsoft.com/office/drawing/2014/main" id="{38912C22-1F7F-F608-CD39-ABC1C8831D2D}"/>
              </a:ext>
            </a:extLst>
          </p:cNvPr>
          <p:cNvPicPr>
            <a:picLocks noChangeAspect="1"/>
          </p:cNvPicPr>
          <p:nvPr/>
        </p:nvPicPr>
        <p:blipFill>
          <a:blip r:embed="rId4"/>
          <a:stretch>
            <a:fillRect/>
          </a:stretch>
        </p:blipFill>
        <p:spPr>
          <a:xfrm>
            <a:off x="5356577" y="2762530"/>
            <a:ext cx="6730999" cy="4143411"/>
          </a:xfrm>
          <a:prstGeom prst="rect">
            <a:avLst/>
          </a:prstGeom>
        </p:spPr>
      </p:pic>
    </p:spTree>
    <p:extLst>
      <p:ext uri="{BB962C8B-B14F-4D97-AF65-F5344CB8AC3E}">
        <p14:creationId xmlns:p14="http://schemas.microsoft.com/office/powerpoint/2010/main" val="168118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145913"/>
            <a:ext cx="7890933" cy="553998"/>
          </a:xfrm>
        </p:spPr>
        <p:txBody>
          <a:bodyPr/>
          <a:lstStyle/>
          <a:p>
            <a:r>
              <a:rPr lang="en-US" sz="3600" u="sng" dirty="0">
                <a:solidFill>
                  <a:srgbClr val="FF0000"/>
                </a:solidFill>
              </a:rPr>
              <a:t>ENGAGEMENT METRICS CLUSTERING</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4489" y="795647"/>
            <a:ext cx="11751733" cy="5070763"/>
          </a:xfrm>
        </p:spPr>
        <p:txBody>
          <a:bodyPr/>
          <a:lstStyle/>
          <a:p>
            <a:pPr algn="l"/>
            <a:r>
              <a:rPr lang="en-US" dirty="0"/>
              <a:t> </a:t>
            </a:r>
            <a:r>
              <a:rPr lang="en-US" b="1" i="0" dirty="0">
                <a:solidFill>
                  <a:srgbClr val="000000"/>
                </a:solidFill>
                <a:effectLst/>
                <a:latin typeface="Helvetica Neue"/>
              </a:rPr>
              <a:t>● Compute the minimum, maximum, average &amp; total non-normalized metrics for each cluster. Interpret your results visually with accompanying text explaining your findings.</a:t>
            </a:r>
            <a:endParaRPr lang="en-US" b="1" dirty="0"/>
          </a:p>
          <a:p>
            <a:pPr algn="l"/>
            <a:endParaRPr lang="en-US" b="1" i="0" dirty="0">
              <a:solidFill>
                <a:srgbClr val="000000"/>
              </a:solidFill>
              <a:effectLst/>
              <a:highlight>
                <a:srgbClr val="FFFFFF"/>
              </a:highlight>
              <a:latin typeface="Helvetica Neue"/>
            </a:endParaRPr>
          </a:p>
          <a:p>
            <a:pPr algn="l"/>
            <a:endParaRPr lang="en-US" b="1" i="0" dirty="0">
              <a:solidFill>
                <a:srgbClr val="000000"/>
              </a:solidFill>
              <a:effectLst/>
              <a:highlight>
                <a:srgbClr val="FFFFFF"/>
              </a:highlight>
              <a:latin typeface="Helvetica Neue"/>
            </a:endParaRPr>
          </a:p>
          <a:p>
            <a:pPr algn="l"/>
            <a:endParaRPr lang="en-US" dirty="0"/>
          </a:p>
        </p:txBody>
      </p:sp>
      <p:pic>
        <p:nvPicPr>
          <p:cNvPr id="3" name="Picture 2">
            <a:extLst>
              <a:ext uri="{FF2B5EF4-FFF2-40B4-BE49-F238E27FC236}">
                <a16:creationId xmlns:a16="http://schemas.microsoft.com/office/drawing/2014/main" id="{E42A794F-6CC1-0B04-3274-023A15E1C432}"/>
              </a:ext>
            </a:extLst>
          </p:cNvPr>
          <p:cNvPicPr>
            <a:picLocks noChangeAspect="1"/>
          </p:cNvPicPr>
          <p:nvPr/>
        </p:nvPicPr>
        <p:blipFill>
          <a:blip r:embed="rId3"/>
          <a:stretch>
            <a:fillRect/>
          </a:stretch>
        </p:blipFill>
        <p:spPr>
          <a:xfrm>
            <a:off x="0" y="1388533"/>
            <a:ext cx="12079111" cy="5469467"/>
          </a:xfrm>
          <a:prstGeom prst="rect">
            <a:avLst/>
          </a:prstGeom>
        </p:spPr>
      </p:pic>
    </p:spTree>
    <p:extLst>
      <p:ext uri="{BB962C8B-B14F-4D97-AF65-F5344CB8AC3E}">
        <p14:creationId xmlns:p14="http://schemas.microsoft.com/office/powerpoint/2010/main" val="2234450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4358"/>
            <a:ext cx="7890933" cy="615553"/>
          </a:xfrm>
        </p:spPr>
        <p:txBody>
          <a:bodyPr/>
          <a:lstStyle/>
          <a:p>
            <a:r>
              <a:rPr lang="en-US" u="sng" dirty="0">
                <a:solidFill>
                  <a:srgbClr val="FF0000"/>
                </a:solidFill>
              </a:rPr>
              <a:t>USER ENGAGEMENT METRICS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4489" y="795647"/>
            <a:ext cx="11751733" cy="5070763"/>
          </a:xfrm>
        </p:spPr>
        <p:txBody>
          <a:bodyPr/>
          <a:lstStyle/>
          <a:p>
            <a:pPr algn="l"/>
            <a:r>
              <a:rPr lang="en-US" dirty="0"/>
              <a:t> </a:t>
            </a:r>
            <a:r>
              <a:rPr lang="en-US" b="1" i="0" dirty="0">
                <a:solidFill>
                  <a:srgbClr val="000000"/>
                </a:solidFill>
                <a:effectLst/>
                <a:latin typeface="Helvetica Neue"/>
              </a:rPr>
              <a:t>● Aggregate user total traffic per application and derive the top 10 most engaged users per application</a:t>
            </a:r>
            <a:r>
              <a:rPr lang="en-US" b="1" i="0" u="none" strike="noStrike" dirty="0">
                <a:solidFill>
                  <a:srgbClr val="296EAA"/>
                </a:solidFill>
                <a:effectLst/>
                <a:latin typeface="Helvetica Neue"/>
                <a:hlinkClick r:id="rId3"/>
              </a:rPr>
              <a:t>¶</a:t>
            </a:r>
            <a:endParaRPr lang="en-US" b="1" i="0" dirty="0">
              <a:solidFill>
                <a:srgbClr val="000000"/>
              </a:solidFill>
              <a:effectLst/>
              <a:latin typeface="Helvetica Neue"/>
            </a:endParaRPr>
          </a:p>
          <a:p>
            <a:pPr algn="l"/>
            <a:endParaRPr lang="en-US" dirty="0"/>
          </a:p>
          <a:p>
            <a:pPr algn="l"/>
            <a:endParaRPr lang="en-US" dirty="0"/>
          </a:p>
        </p:txBody>
      </p:sp>
      <p:pic>
        <p:nvPicPr>
          <p:cNvPr id="5" name="Picture 4">
            <a:extLst>
              <a:ext uri="{FF2B5EF4-FFF2-40B4-BE49-F238E27FC236}">
                <a16:creationId xmlns:a16="http://schemas.microsoft.com/office/drawing/2014/main" id="{7ECE5D9D-3357-36F9-6B3C-3396D49C3D66}"/>
              </a:ext>
            </a:extLst>
          </p:cNvPr>
          <p:cNvPicPr>
            <a:picLocks noChangeAspect="1"/>
          </p:cNvPicPr>
          <p:nvPr/>
        </p:nvPicPr>
        <p:blipFill>
          <a:blip r:embed="rId4"/>
          <a:stretch>
            <a:fillRect/>
          </a:stretch>
        </p:blipFill>
        <p:spPr>
          <a:xfrm>
            <a:off x="63135" y="1166497"/>
            <a:ext cx="2695951" cy="3823192"/>
          </a:xfrm>
          <a:prstGeom prst="rect">
            <a:avLst/>
          </a:prstGeom>
        </p:spPr>
      </p:pic>
      <p:pic>
        <p:nvPicPr>
          <p:cNvPr id="10" name="Picture 9">
            <a:extLst>
              <a:ext uri="{FF2B5EF4-FFF2-40B4-BE49-F238E27FC236}">
                <a16:creationId xmlns:a16="http://schemas.microsoft.com/office/drawing/2014/main" id="{1EDB3C97-7EEF-72A0-6C79-BF316D5826EA}"/>
              </a:ext>
            </a:extLst>
          </p:cNvPr>
          <p:cNvPicPr>
            <a:picLocks noChangeAspect="1"/>
          </p:cNvPicPr>
          <p:nvPr/>
        </p:nvPicPr>
        <p:blipFill>
          <a:blip r:embed="rId5"/>
          <a:stretch>
            <a:fillRect/>
          </a:stretch>
        </p:blipFill>
        <p:spPr>
          <a:xfrm>
            <a:off x="4018127" y="1209726"/>
            <a:ext cx="2676899" cy="3736733"/>
          </a:xfrm>
          <a:prstGeom prst="rect">
            <a:avLst/>
          </a:prstGeom>
        </p:spPr>
      </p:pic>
      <p:pic>
        <p:nvPicPr>
          <p:cNvPr id="12" name="Picture 11">
            <a:extLst>
              <a:ext uri="{FF2B5EF4-FFF2-40B4-BE49-F238E27FC236}">
                <a16:creationId xmlns:a16="http://schemas.microsoft.com/office/drawing/2014/main" id="{3C64F38E-AB07-39B8-AE8B-3DABA07F19B6}"/>
              </a:ext>
            </a:extLst>
          </p:cNvPr>
          <p:cNvPicPr>
            <a:picLocks noChangeAspect="1"/>
          </p:cNvPicPr>
          <p:nvPr/>
        </p:nvPicPr>
        <p:blipFill>
          <a:blip r:embed="rId6"/>
          <a:stretch>
            <a:fillRect/>
          </a:stretch>
        </p:blipFill>
        <p:spPr>
          <a:xfrm>
            <a:off x="7773068" y="1252956"/>
            <a:ext cx="3057952" cy="3736733"/>
          </a:xfrm>
          <a:prstGeom prst="rect">
            <a:avLst/>
          </a:prstGeom>
        </p:spPr>
      </p:pic>
    </p:spTree>
    <p:extLst>
      <p:ext uri="{BB962C8B-B14F-4D97-AF65-F5344CB8AC3E}">
        <p14:creationId xmlns:p14="http://schemas.microsoft.com/office/powerpoint/2010/main" val="1214582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4358"/>
            <a:ext cx="7890933" cy="615553"/>
          </a:xfrm>
        </p:spPr>
        <p:txBody>
          <a:bodyPr/>
          <a:lstStyle/>
          <a:p>
            <a:r>
              <a:rPr lang="en-US" u="sng" dirty="0">
                <a:solidFill>
                  <a:srgbClr val="FF0000"/>
                </a:solidFill>
              </a:rPr>
              <a:t>METHODOLOGY</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4489" y="699911"/>
            <a:ext cx="11751733" cy="5166499"/>
          </a:xfrm>
        </p:spPr>
        <p:txBody>
          <a:bodyPr/>
          <a:lstStyle/>
          <a:p>
            <a:pPr algn="l" rtl="0"/>
            <a:r>
              <a:rPr lang="en-US" b="1" i="0" dirty="0">
                <a:solidFill>
                  <a:srgbClr val="000000"/>
                </a:solidFill>
                <a:effectLst/>
                <a:latin typeface="inherit"/>
              </a:rPr>
              <a:t>General Observations of the top 10 most engaged users per application:</a:t>
            </a:r>
          </a:p>
          <a:p>
            <a:pPr algn="l" rtl="0"/>
            <a:r>
              <a:rPr lang="en-US" b="1" i="0" dirty="0">
                <a:solidFill>
                  <a:srgbClr val="000000"/>
                </a:solidFill>
                <a:effectLst/>
                <a:latin typeface="Helvetica Neue"/>
              </a:rPr>
              <a:t>Heavy Users:</a:t>
            </a:r>
            <a:r>
              <a:rPr lang="en-US" b="0" i="0" dirty="0">
                <a:solidFill>
                  <a:srgbClr val="000000"/>
                </a:solidFill>
                <a:effectLst/>
                <a:latin typeface="Helvetica Neue"/>
              </a:rPr>
              <a:t> The data indicates that the same users are consistently appearing across multiple categories, showing a trend of general heavy data usage.</a:t>
            </a:r>
          </a:p>
          <a:p>
            <a:pPr algn="l" rtl="0"/>
            <a:r>
              <a:rPr lang="en-US" b="1" i="0" dirty="0">
                <a:solidFill>
                  <a:srgbClr val="000000"/>
                </a:solidFill>
                <a:effectLst/>
                <a:latin typeface="Helvetica Neue"/>
              </a:rPr>
              <a:t>Gaming vs. Streaming:</a:t>
            </a:r>
            <a:r>
              <a:rPr lang="en-US" b="0" i="0" dirty="0">
                <a:solidFill>
                  <a:srgbClr val="000000"/>
                </a:solidFill>
                <a:effectLst/>
                <a:latin typeface="Helvetica Neue"/>
              </a:rPr>
              <a:t> Gaming requires the most data, followed by "Other" activities and then streaming services like YouTube and Netflix. This reflects the data-intensive nature of modern gaming and the increasing popularity of streaming services.</a:t>
            </a:r>
          </a:p>
          <a:p>
            <a:pPr algn="l" rtl="0"/>
            <a:r>
              <a:rPr lang="en-US" b="1" i="0" dirty="0">
                <a:solidFill>
                  <a:srgbClr val="000000"/>
                </a:solidFill>
                <a:effectLst/>
                <a:latin typeface="Helvetica Neue"/>
              </a:rPr>
              <a:t>Impact:</a:t>
            </a:r>
            <a:r>
              <a:rPr lang="en-US" b="0" i="0" dirty="0">
                <a:solidFill>
                  <a:srgbClr val="000000"/>
                </a:solidFill>
                <a:effectLst/>
                <a:latin typeface="Helvetica Neue"/>
              </a:rPr>
              <a:t> Understanding these usage patterns can help in designing more efficient networks and tailored user experiences, potentially leading to more satisfied customers and optimized service delivery.</a:t>
            </a:r>
          </a:p>
          <a:p>
            <a:pPr algn="l"/>
            <a:endParaRPr lang="en-US" dirty="0"/>
          </a:p>
        </p:txBody>
      </p:sp>
      <p:pic>
        <p:nvPicPr>
          <p:cNvPr id="14" name="Picture 13">
            <a:extLst>
              <a:ext uri="{FF2B5EF4-FFF2-40B4-BE49-F238E27FC236}">
                <a16:creationId xmlns:a16="http://schemas.microsoft.com/office/drawing/2014/main" id="{E8DDA6A3-1438-849B-335D-3C5A7C85289A}"/>
              </a:ext>
            </a:extLst>
          </p:cNvPr>
          <p:cNvPicPr>
            <a:picLocks noChangeAspect="1"/>
          </p:cNvPicPr>
          <p:nvPr/>
        </p:nvPicPr>
        <p:blipFill>
          <a:blip r:embed="rId3"/>
          <a:stretch>
            <a:fillRect/>
          </a:stretch>
        </p:blipFill>
        <p:spPr>
          <a:xfrm>
            <a:off x="0" y="3081867"/>
            <a:ext cx="12316177" cy="4007555"/>
          </a:xfrm>
          <a:prstGeom prst="rect">
            <a:avLst/>
          </a:prstGeom>
        </p:spPr>
      </p:pic>
    </p:spTree>
    <p:extLst>
      <p:ext uri="{BB962C8B-B14F-4D97-AF65-F5344CB8AC3E}">
        <p14:creationId xmlns:p14="http://schemas.microsoft.com/office/powerpoint/2010/main" val="559642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4358"/>
            <a:ext cx="7890933" cy="615553"/>
          </a:xfrm>
        </p:spPr>
        <p:txBody>
          <a:bodyPr/>
          <a:lstStyle/>
          <a:p>
            <a:r>
              <a:rPr lang="en-US" u="sng" dirty="0">
                <a:solidFill>
                  <a:srgbClr val="FF0000"/>
                </a:solidFill>
              </a:rPr>
              <a:t>APP DATA K MEANS CLUSTERING</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4489" y="795647"/>
            <a:ext cx="11751733" cy="5070763"/>
          </a:xfrm>
        </p:spPr>
        <p:txBody>
          <a:bodyPr/>
          <a:lstStyle/>
          <a:p>
            <a:pPr algn="l"/>
            <a:endParaRPr lang="en-US" dirty="0"/>
          </a:p>
          <a:p>
            <a:pPr algn="l"/>
            <a:endParaRPr lang="en-US" dirty="0"/>
          </a:p>
          <a:p>
            <a:pPr algn="l"/>
            <a:endParaRPr lang="en-US" dirty="0"/>
          </a:p>
        </p:txBody>
      </p:sp>
      <p:pic>
        <p:nvPicPr>
          <p:cNvPr id="3" name="Picture 2">
            <a:extLst>
              <a:ext uri="{FF2B5EF4-FFF2-40B4-BE49-F238E27FC236}">
                <a16:creationId xmlns:a16="http://schemas.microsoft.com/office/drawing/2014/main" id="{F5CABD07-6CB1-4BE3-52E3-4A71686B40B3}"/>
              </a:ext>
            </a:extLst>
          </p:cNvPr>
          <p:cNvPicPr>
            <a:picLocks noChangeAspect="1"/>
          </p:cNvPicPr>
          <p:nvPr/>
        </p:nvPicPr>
        <p:blipFill>
          <a:blip r:embed="rId3"/>
          <a:stretch>
            <a:fillRect/>
          </a:stretch>
        </p:blipFill>
        <p:spPr>
          <a:xfrm>
            <a:off x="327378" y="670778"/>
            <a:ext cx="6601981" cy="2758222"/>
          </a:xfrm>
          <a:prstGeom prst="rect">
            <a:avLst/>
          </a:prstGeom>
        </p:spPr>
      </p:pic>
      <p:pic>
        <p:nvPicPr>
          <p:cNvPr id="6" name="Picture 5">
            <a:extLst>
              <a:ext uri="{FF2B5EF4-FFF2-40B4-BE49-F238E27FC236}">
                <a16:creationId xmlns:a16="http://schemas.microsoft.com/office/drawing/2014/main" id="{637D7BDA-9147-AF90-5D7E-B55AB8F841DA}"/>
              </a:ext>
            </a:extLst>
          </p:cNvPr>
          <p:cNvPicPr>
            <a:picLocks noChangeAspect="1"/>
          </p:cNvPicPr>
          <p:nvPr/>
        </p:nvPicPr>
        <p:blipFill>
          <a:blip r:embed="rId4"/>
          <a:stretch>
            <a:fillRect/>
          </a:stretch>
        </p:blipFill>
        <p:spPr>
          <a:xfrm>
            <a:off x="6827758" y="795647"/>
            <a:ext cx="5364241" cy="6062353"/>
          </a:xfrm>
          <a:prstGeom prst="rect">
            <a:avLst/>
          </a:prstGeom>
        </p:spPr>
      </p:pic>
      <p:pic>
        <p:nvPicPr>
          <p:cNvPr id="9" name="Picture 8">
            <a:extLst>
              <a:ext uri="{FF2B5EF4-FFF2-40B4-BE49-F238E27FC236}">
                <a16:creationId xmlns:a16="http://schemas.microsoft.com/office/drawing/2014/main" id="{2EADFB18-2DE3-7DC1-9131-452E895E1FC4}"/>
              </a:ext>
            </a:extLst>
          </p:cNvPr>
          <p:cNvPicPr>
            <a:picLocks noChangeAspect="1"/>
          </p:cNvPicPr>
          <p:nvPr/>
        </p:nvPicPr>
        <p:blipFill>
          <a:blip r:embed="rId5"/>
          <a:stretch>
            <a:fillRect/>
          </a:stretch>
        </p:blipFill>
        <p:spPr>
          <a:xfrm>
            <a:off x="0" y="3488046"/>
            <a:ext cx="6827758" cy="3516489"/>
          </a:xfrm>
          <a:prstGeom prst="rect">
            <a:avLst/>
          </a:prstGeom>
        </p:spPr>
      </p:pic>
    </p:spTree>
    <p:extLst>
      <p:ext uri="{BB962C8B-B14F-4D97-AF65-F5344CB8AC3E}">
        <p14:creationId xmlns:p14="http://schemas.microsoft.com/office/powerpoint/2010/main" val="426243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1162"/>
            <a:ext cx="7890933" cy="615553"/>
          </a:xfrm>
        </p:spPr>
        <p:txBody>
          <a:bodyPr/>
          <a:lstStyle/>
          <a:p>
            <a:r>
              <a:rPr lang="en-US" u="sng" dirty="0">
                <a:solidFill>
                  <a:srgbClr val="FF0000"/>
                </a:solidFill>
              </a:rPr>
              <a:t>K MEANS CLUSTERING APP DATA</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20133" y="534391"/>
            <a:ext cx="11751733" cy="5343895"/>
          </a:xfrm>
        </p:spPr>
        <p:txBody>
          <a:bodyPr/>
          <a:lstStyle/>
          <a:p>
            <a:pPr algn="l" rtl="0"/>
            <a:endParaRPr lang="en-US" b="1" i="0" dirty="0">
              <a:solidFill>
                <a:srgbClr val="000000"/>
              </a:solidFill>
              <a:effectLst/>
              <a:latin typeface="inherit"/>
            </a:endParaRPr>
          </a:p>
          <a:p>
            <a:pPr algn="l" rtl="0"/>
            <a:r>
              <a:rPr lang="en-US" b="1" i="0" dirty="0">
                <a:solidFill>
                  <a:srgbClr val="000000"/>
                </a:solidFill>
                <a:effectLst/>
                <a:latin typeface="inherit"/>
              </a:rPr>
              <a:t>Interpretation of Application k- means cluster by optimal k method both 2D and 3D</a:t>
            </a:r>
          </a:p>
          <a:p>
            <a:pPr algn="l" rtl="0"/>
            <a:endParaRPr lang="en-US" b="1" i="0" dirty="0">
              <a:solidFill>
                <a:srgbClr val="000000"/>
              </a:solidFill>
              <a:effectLst/>
              <a:latin typeface="inherit"/>
            </a:endParaRPr>
          </a:p>
          <a:p>
            <a:pPr algn="l" rtl="0"/>
            <a:r>
              <a:rPr lang="en-US" b="0" i="0" dirty="0">
                <a:solidFill>
                  <a:srgbClr val="000000"/>
                </a:solidFill>
                <a:effectLst/>
                <a:latin typeface="Helvetica Neue"/>
              </a:rPr>
              <a:t>Based on the provided 3D visualization, the K-Means clustering algorithm appears to have effectively grouped the applications into three distinct clusters.</a:t>
            </a:r>
          </a:p>
          <a:p>
            <a:pPr algn="l" rtl="0"/>
            <a:endParaRPr lang="en-US" dirty="0">
              <a:solidFill>
                <a:srgbClr val="000000"/>
              </a:solidFill>
              <a:latin typeface="Helvetica Neue"/>
            </a:endParaRPr>
          </a:p>
          <a:p>
            <a:pPr algn="l" rtl="0"/>
            <a:endParaRPr lang="en-US" b="0" i="0" dirty="0">
              <a:solidFill>
                <a:srgbClr val="000000"/>
              </a:solidFill>
              <a:effectLst/>
              <a:latin typeface="Helvetica Neue"/>
            </a:endParaRPr>
          </a:p>
          <a:p>
            <a:pPr algn="l" rtl="0"/>
            <a:r>
              <a:rPr lang="en-US" b="1" i="1" dirty="0">
                <a:solidFill>
                  <a:srgbClr val="000000"/>
                </a:solidFill>
                <a:effectLst/>
                <a:latin typeface="Helvetica Neue"/>
              </a:rPr>
              <a:t>Key Observations:</a:t>
            </a:r>
            <a:endParaRPr lang="en-US" b="0" i="0" dirty="0">
              <a:solidFill>
                <a:srgbClr val="000000"/>
              </a:solidFill>
              <a:effectLst/>
              <a:latin typeface="Helvetica Neue"/>
            </a:endParaRPr>
          </a:p>
          <a:p>
            <a:pPr algn="l" rtl="0"/>
            <a:r>
              <a:rPr lang="en-US" b="1" i="0" dirty="0">
                <a:solidFill>
                  <a:srgbClr val="000000"/>
                </a:solidFill>
                <a:effectLst/>
                <a:latin typeface="Helvetica Neue"/>
              </a:rPr>
              <a:t>Cluster Separation:</a:t>
            </a:r>
            <a:r>
              <a:rPr lang="en-US" b="0" i="0" dirty="0">
                <a:solidFill>
                  <a:srgbClr val="000000"/>
                </a:solidFill>
                <a:effectLst/>
                <a:latin typeface="Helvetica Neue"/>
              </a:rPr>
              <a:t> The clusters are visually well-separated, suggesting that the algorithm has successfully identified meaningful groupings within the data.</a:t>
            </a:r>
          </a:p>
          <a:p>
            <a:pPr algn="l" rtl="0"/>
            <a:endParaRPr lang="en-US" b="0" i="0" dirty="0">
              <a:solidFill>
                <a:srgbClr val="000000"/>
              </a:solidFill>
              <a:effectLst/>
              <a:latin typeface="Helvetica Neue"/>
            </a:endParaRPr>
          </a:p>
          <a:p>
            <a:pPr algn="l" rtl="0"/>
            <a:r>
              <a:rPr lang="en-US" b="1" i="0" dirty="0">
                <a:solidFill>
                  <a:srgbClr val="000000"/>
                </a:solidFill>
                <a:effectLst/>
                <a:latin typeface="Helvetica Neue"/>
              </a:rPr>
              <a:t>Cluster Density:</a:t>
            </a:r>
            <a:r>
              <a:rPr lang="en-US" b="0" i="0" dirty="0">
                <a:solidFill>
                  <a:srgbClr val="000000"/>
                </a:solidFill>
                <a:effectLst/>
                <a:latin typeface="Helvetica Neue"/>
              </a:rPr>
              <a:t> Cluster 0 and Cluster 2 appear to have higher densities of data points, indicating that there might be more applications in these clusters. Cluster 1 seems to have a lower density.</a:t>
            </a:r>
          </a:p>
          <a:p>
            <a:pPr algn="l" rtl="0"/>
            <a:endParaRPr lang="en-US" b="0" i="0" dirty="0">
              <a:solidFill>
                <a:srgbClr val="000000"/>
              </a:solidFill>
              <a:effectLst/>
              <a:latin typeface="Helvetica Neue"/>
            </a:endParaRPr>
          </a:p>
          <a:p>
            <a:pPr algn="l" rtl="0"/>
            <a:r>
              <a:rPr lang="en-US" b="1" i="0" dirty="0">
                <a:solidFill>
                  <a:srgbClr val="000000"/>
                </a:solidFill>
                <a:effectLst/>
                <a:latin typeface="Helvetica Neue"/>
              </a:rPr>
              <a:t>Cluster Distribution:</a:t>
            </a:r>
            <a:r>
              <a:rPr lang="en-US" b="0" i="0" dirty="0">
                <a:solidFill>
                  <a:srgbClr val="000000"/>
                </a:solidFill>
                <a:effectLst/>
                <a:latin typeface="Helvetica Neue"/>
              </a:rPr>
              <a:t> The clusters are distributed in different regions of the 3D space, suggesting that they are defined by distinct combinations of the PCA components.</a:t>
            </a:r>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2373959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1162"/>
            <a:ext cx="7890933" cy="615553"/>
          </a:xfrm>
        </p:spPr>
        <p:txBody>
          <a:bodyPr/>
          <a:lstStyle/>
          <a:p>
            <a:r>
              <a:rPr lang="en-US" u="sng" dirty="0">
                <a:solidFill>
                  <a:srgbClr val="FF0000"/>
                </a:solidFill>
              </a:rPr>
              <a:t>EXPERIENCE ANALYTICS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20133" y="534391"/>
            <a:ext cx="11751733" cy="5343895"/>
          </a:xfrm>
        </p:spPr>
        <p:txBody>
          <a:bodyPr/>
          <a:lstStyle/>
          <a:p>
            <a:pPr algn="l" rtl="0"/>
            <a:endParaRPr lang="en-US" b="1" i="0" dirty="0">
              <a:solidFill>
                <a:srgbClr val="000000"/>
              </a:solidFill>
              <a:effectLst/>
              <a:latin typeface="inherit"/>
            </a:endParaRPr>
          </a:p>
          <a:p>
            <a:pPr algn="l">
              <a:buFont typeface="Arial" panose="020B0604020202020204" pitchFamily="34" charset="0"/>
              <a:buChar char="•"/>
            </a:pPr>
            <a:r>
              <a:rPr lang="en-US" b="1" i="0" dirty="0">
                <a:solidFill>
                  <a:srgbClr val="000000"/>
                </a:solidFill>
                <a:effectLst/>
                <a:latin typeface="Helvetica Neue"/>
              </a:rPr>
              <a:t>Aggregate, per customer, the following information:  </a:t>
            </a:r>
            <a:r>
              <a:rPr lang="en-US" b="0" i="0" dirty="0">
                <a:solidFill>
                  <a:srgbClr val="000000"/>
                </a:solidFill>
                <a:effectLst/>
                <a:latin typeface="Helvetica Neue"/>
              </a:rPr>
              <a:t>Average TCP retransmission, Average RTT, Handset type, Average throughput, Top 10, Bottom 10 and most frequent.</a:t>
            </a:r>
          </a:p>
          <a:p>
            <a:pPr algn="l">
              <a:buFont typeface="Arial" panose="020B0604020202020204" pitchFamily="34" charset="0"/>
              <a:buChar char="•"/>
            </a:pPr>
            <a:endParaRPr lang="en-US" dirty="0">
              <a:solidFill>
                <a:srgbClr val="000000"/>
              </a:solidFill>
              <a:latin typeface="Helvetica Neue"/>
            </a:endParaRPr>
          </a:p>
          <a:p>
            <a:pPr algn="l">
              <a:buFont typeface="Arial" panose="020B0604020202020204" pitchFamily="34" charset="0"/>
              <a:buChar char="•"/>
            </a:pPr>
            <a:endParaRPr lang="en-US" b="0" i="0" dirty="0">
              <a:solidFill>
                <a:srgbClr val="000000"/>
              </a:solidFill>
              <a:effectLst/>
              <a:latin typeface="Helvetica Neue"/>
            </a:endParaRPr>
          </a:p>
          <a:p>
            <a:pPr algn="l"/>
            <a:endParaRPr lang="en-US" b="1" i="0" dirty="0">
              <a:solidFill>
                <a:srgbClr val="000000"/>
              </a:solidFill>
              <a:effectLst/>
              <a:latin typeface="Helvetica Neue"/>
            </a:endParaRPr>
          </a:p>
          <a:p>
            <a:pPr algn="l"/>
            <a:endParaRPr lang="en-US" dirty="0"/>
          </a:p>
          <a:p>
            <a:pPr algn="l"/>
            <a:endParaRPr lang="en-US" dirty="0"/>
          </a:p>
        </p:txBody>
      </p:sp>
      <p:pic>
        <p:nvPicPr>
          <p:cNvPr id="3" name="Picture 2">
            <a:extLst>
              <a:ext uri="{FF2B5EF4-FFF2-40B4-BE49-F238E27FC236}">
                <a16:creationId xmlns:a16="http://schemas.microsoft.com/office/drawing/2014/main" id="{7C655E67-DC33-B959-C9F1-14B1F44C4ED4}"/>
              </a:ext>
            </a:extLst>
          </p:cNvPr>
          <p:cNvPicPr>
            <a:picLocks noChangeAspect="1"/>
          </p:cNvPicPr>
          <p:nvPr/>
        </p:nvPicPr>
        <p:blipFill>
          <a:blip r:embed="rId3"/>
          <a:stretch>
            <a:fillRect/>
          </a:stretch>
        </p:blipFill>
        <p:spPr>
          <a:xfrm>
            <a:off x="129480" y="1375678"/>
            <a:ext cx="7440063" cy="2053322"/>
          </a:xfrm>
          <a:prstGeom prst="rect">
            <a:avLst/>
          </a:prstGeom>
        </p:spPr>
      </p:pic>
      <p:pic>
        <p:nvPicPr>
          <p:cNvPr id="6" name="Picture 5">
            <a:extLst>
              <a:ext uri="{FF2B5EF4-FFF2-40B4-BE49-F238E27FC236}">
                <a16:creationId xmlns:a16="http://schemas.microsoft.com/office/drawing/2014/main" id="{0860835D-4774-003C-15BE-4CED56B90FF6}"/>
              </a:ext>
            </a:extLst>
          </p:cNvPr>
          <p:cNvPicPr>
            <a:picLocks noChangeAspect="1"/>
          </p:cNvPicPr>
          <p:nvPr/>
        </p:nvPicPr>
        <p:blipFill>
          <a:blip r:embed="rId4"/>
          <a:stretch>
            <a:fillRect/>
          </a:stretch>
        </p:blipFill>
        <p:spPr>
          <a:xfrm>
            <a:off x="0" y="1375678"/>
            <a:ext cx="6366933" cy="3049567"/>
          </a:xfrm>
          <a:prstGeom prst="rect">
            <a:avLst/>
          </a:prstGeom>
        </p:spPr>
      </p:pic>
      <p:pic>
        <p:nvPicPr>
          <p:cNvPr id="9" name="Picture 8">
            <a:extLst>
              <a:ext uri="{FF2B5EF4-FFF2-40B4-BE49-F238E27FC236}">
                <a16:creationId xmlns:a16="http://schemas.microsoft.com/office/drawing/2014/main" id="{B68DF930-20DE-F30C-E01B-8D9AE78017BE}"/>
              </a:ext>
            </a:extLst>
          </p:cNvPr>
          <p:cNvPicPr>
            <a:picLocks noChangeAspect="1"/>
          </p:cNvPicPr>
          <p:nvPr/>
        </p:nvPicPr>
        <p:blipFill>
          <a:blip r:embed="rId5"/>
          <a:stretch>
            <a:fillRect/>
          </a:stretch>
        </p:blipFill>
        <p:spPr>
          <a:xfrm>
            <a:off x="6287911" y="1375679"/>
            <a:ext cx="5683956" cy="3049566"/>
          </a:xfrm>
          <a:prstGeom prst="rect">
            <a:avLst/>
          </a:prstGeom>
        </p:spPr>
      </p:pic>
      <p:pic>
        <p:nvPicPr>
          <p:cNvPr id="11" name="Picture 10">
            <a:extLst>
              <a:ext uri="{FF2B5EF4-FFF2-40B4-BE49-F238E27FC236}">
                <a16:creationId xmlns:a16="http://schemas.microsoft.com/office/drawing/2014/main" id="{CB4A087A-91F8-45EC-AA47-8A9F122F3B6B}"/>
              </a:ext>
            </a:extLst>
          </p:cNvPr>
          <p:cNvPicPr>
            <a:picLocks noChangeAspect="1"/>
          </p:cNvPicPr>
          <p:nvPr/>
        </p:nvPicPr>
        <p:blipFill>
          <a:blip r:embed="rId6"/>
          <a:stretch>
            <a:fillRect/>
          </a:stretch>
        </p:blipFill>
        <p:spPr>
          <a:xfrm>
            <a:off x="0" y="4425245"/>
            <a:ext cx="12192000" cy="2432755"/>
          </a:xfrm>
          <a:prstGeom prst="rect">
            <a:avLst/>
          </a:prstGeom>
        </p:spPr>
      </p:pic>
    </p:spTree>
    <p:extLst>
      <p:ext uri="{BB962C8B-B14F-4D97-AF65-F5344CB8AC3E}">
        <p14:creationId xmlns:p14="http://schemas.microsoft.com/office/powerpoint/2010/main" val="264612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1162"/>
            <a:ext cx="7890933" cy="615553"/>
          </a:xfrm>
        </p:spPr>
        <p:txBody>
          <a:bodyPr/>
          <a:lstStyle/>
          <a:p>
            <a:r>
              <a:rPr lang="en-US" u="sng" dirty="0">
                <a:solidFill>
                  <a:srgbClr val="FF0000"/>
                </a:solidFill>
              </a:rPr>
              <a:t>EXPERIENCE ANALYTICS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20133" y="534391"/>
            <a:ext cx="11751733" cy="5343895"/>
          </a:xfrm>
        </p:spPr>
        <p:txBody>
          <a:bodyPr/>
          <a:lstStyle/>
          <a:p>
            <a:pPr algn="l"/>
            <a:r>
              <a:rPr lang="en-US" b="1" i="0" dirty="0">
                <a:solidFill>
                  <a:srgbClr val="000000"/>
                </a:solidFill>
                <a:effectLst/>
                <a:latin typeface="Helvetica Neue"/>
              </a:rPr>
              <a:t>The distribution of the average throughput per handset type and provide interpretation for your findings.</a:t>
            </a:r>
          </a:p>
          <a:p>
            <a:pPr algn="l" rtl="0"/>
            <a:r>
              <a:rPr lang="en-US" b="1" i="0" dirty="0">
                <a:solidFill>
                  <a:srgbClr val="000000"/>
                </a:solidFill>
                <a:effectLst/>
                <a:latin typeface="inherit"/>
              </a:rPr>
              <a:t>Interpretation of Average Throughput per Handset Type</a:t>
            </a:r>
          </a:p>
          <a:p>
            <a:pPr algn="l" rtl="0"/>
            <a:r>
              <a:rPr lang="en-US" b="1" i="0" dirty="0">
                <a:solidFill>
                  <a:srgbClr val="000000"/>
                </a:solidFill>
                <a:effectLst/>
                <a:latin typeface="Helvetica Neue"/>
              </a:rPr>
              <a:t>Top Performers:</a:t>
            </a:r>
            <a:r>
              <a:rPr lang="en-US" b="0" i="0" dirty="0">
                <a:solidFill>
                  <a:srgbClr val="000000"/>
                </a:solidFill>
                <a:effectLst/>
                <a:latin typeface="Helvetica Neue"/>
              </a:rPr>
              <a:t> Handsets like the </a:t>
            </a:r>
            <a:r>
              <a:rPr lang="en-US" b="0" i="0" dirty="0" err="1">
                <a:solidFill>
                  <a:srgbClr val="000000"/>
                </a:solidFill>
                <a:effectLst/>
                <a:latin typeface="Helvetica Neue"/>
              </a:rPr>
              <a:t>Zyxel</a:t>
            </a:r>
            <a:r>
              <a:rPr lang="en-US" b="0" i="0" dirty="0">
                <a:solidFill>
                  <a:srgbClr val="000000"/>
                </a:solidFill>
                <a:effectLst/>
                <a:latin typeface="Helvetica Neue"/>
              </a:rPr>
              <a:t> </a:t>
            </a:r>
            <a:r>
              <a:rPr lang="en-US" b="0" i="0" dirty="0" err="1">
                <a:solidFill>
                  <a:srgbClr val="000000"/>
                </a:solidFill>
                <a:effectLst/>
                <a:latin typeface="Helvetica Neue"/>
              </a:rPr>
              <a:t>Communicat</a:t>
            </a:r>
            <a:r>
              <a:rPr lang="en-US" b="0" i="0" dirty="0">
                <a:solidFill>
                  <a:srgbClr val="000000"/>
                </a:solidFill>
                <a:effectLst/>
                <a:latin typeface="Helvetica Neue"/>
              </a:rPr>
              <a:t>. Sbg3600 and A-Link Telecom I. </a:t>
            </a:r>
            <a:r>
              <a:rPr lang="en-US" b="0" i="0" dirty="0" err="1">
                <a:solidFill>
                  <a:srgbClr val="000000"/>
                </a:solidFill>
                <a:effectLst/>
                <a:latin typeface="Helvetica Neue"/>
              </a:rPr>
              <a:t>Cubot</a:t>
            </a:r>
            <a:r>
              <a:rPr lang="en-US" b="0" i="0" dirty="0">
                <a:solidFill>
                  <a:srgbClr val="000000"/>
                </a:solidFill>
                <a:effectLst/>
                <a:latin typeface="Helvetica Neue"/>
              </a:rPr>
              <a:t> Power offer the highest throughput, which is beneficial for users requiring high-speed internet access, such as for streaming or large data downloads.</a:t>
            </a:r>
          </a:p>
          <a:p>
            <a:pPr algn="l" rtl="0"/>
            <a:r>
              <a:rPr lang="en-US" b="1" i="0" dirty="0">
                <a:solidFill>
                  <a:srgbClr val="000000"/>
                </a:solidFill>
                <a:effectLst/>
                <a:latin typeface="Helvetica Neue"/>
              </a:rPr>
              <a:t>Moderate Performers:</a:t>
            </a:r>
            <a:r>
              <a:rPr lang="en-US" b="0" i="0" dirty="0">
                <a:solidFill>
                  <a:srgbClr val="000000"/>
                </a:solidFill>
                <a:effectLst/>
                <a:latin typeface="Helvetica Neue"/>
              </a:rPr>
              <a:t> Devices like the A-Link Telecom I. </a:t>
            </a:r>
            <a:r>
              <a:rPr lang="en-US" b="0" i="0" dirty="0" err="1">
                <a:solidFill>
                  <a:srgbClr val="000000"/>
                </a:solidFill>
                <a:effectLst/>
                <a:latin typeface="Helvetica Neue"/>
              </a:rPr>
              <a:t>Cubot</a:t>
            </a:r>
            <a:r>
              <a:rPr lang="en-US" b="0" i="0" dirty="0">
                <a:solidFill>
                  <a:srgbClr val="000000"/>
                </a:solidFill>
                <a:effectLst/>
                <a:latin typeface="Helvetica Neue"/>
              </a:rPr>
              <a:t> Nova and </a:t>
            </a:r>
            <a:r>
              <a:rPr lang="en-US" b="0" i="0" dirty="0" err="1">
                <a:solidFill>
                  <a:srgbClr val="000000"/>
                </a:solidFill>
                <a:effectLst/>
                <a:latin typeface="Helvetica Neue"/>
              </a:rPr>
              <a:t>Zyxel</a:t>
            </a:r>
            <a:r>
              <a:rPr lang="en-US" b="0" i="0" dirty="0">
                <a:solidFill>
                  <a:srgbClr val="000000"/>
                </a:solidFill>
                <a:effectLst/>
                <a:latin typeface="Helvetica Neue"/>
              </a:rPr>
              <a:t> </a:t>
            </a:r>
            <a:r>
              <a:rPr lang="en-US" b="0" i="0" dirty="0" err="1">
                <a:solidFill>
                  <a:srgbClr val="000000"/>
                </a:solidFill>
                <a:effectLst/>
                <a:latin typeface="Helvetica Neue"/>
              </a:rPr>
              <a:t>Communicat</a:t>
            </a:r>
            <a:r>
              <a:rPr lang="en-US" b="0" i="0" dirty="0">
                <a:solidFill>
                  <a:srgbClr val="000000"/>
                </a:solidFill>
                <a:effectLst/>
                <a:latin typeface="Helvetica Neue"/>
              </a:rPr>
              <a:t>. Lte7460 show good throughput but may not provide the highest speeds available.</a:t>
            </a:r>
          </a:p>
          <a:p>
            <a:pPr algn="l" rtl="0"/>
            <a:r>
              <a:rPr lang="en-US" b="1" i="0" dirty="0">
                <a:solidFill>
                  <a:srgbClr val="000000"/>
                </a:solidFill>
                <a:effectLst/>
                <a:latin typeface="Helvetica Neue"/>
              </a:rPr>
              <a:t>Low Performers:</a:t>
            </a:r>
            <a:r>
              <a:rPr lang="en-US" b="0" i="0" dirty="0">
                <a:solidFill>
                  <a:srgbClr val="000000"/>
                </a:solidFill>
                <a:effectLst/>
                <a:latin typeface="Helvetica Neue"/>
              </a:rPr>
              <a:t> Devices like the A-Link Telecom I. </a:t>
            </a:r>
            <a:r>
              <a:rPr lang="en-US" b="0" i="0" dirty="0" err="1">
                <a:solidFill>
                  <a:srgbClr val="000000"/>
                </a:solidFill>
                <a:effectLst/>
                <a:latin typeface="Helvetica Neue"/>
              </a:rPr>
              <a:t>Cubot</a:t>
            </a:r>
            <a:r>
              <a:rPr lang="en-US" b="0" i="0" dirty="0">
                <a:solidFill>
                  <a:srgbClr val="000000"/>
                </a:solidFill>
                <a:effectLst/>
                <a:latin typeface="Helvetica Neue"/>
              </a:rPr>
              <a:t> Note Plus and </a:t>
            </a:r>
            <a:r>
              <a:rPr lang="en-US" b="0" i="0" dirty="0" err="1">
                <a:solidFill>
                  <a:srgbClr val="000000"/>
                </a:solidFill>
                <a:effectLst/>
                <a:latin typeface="Helvetica Neue"/>
              </a:rPr>
              <a:t>Zyxel</a:t>
            </a:r>
            <a:r>
              <a:rPr lang="en-US" b="0" i="0" dirty="0">
                <a:solidFill>
                  <a:srgbClr val="000000"/>
                </a:solidFill>
                <a:effectLst/>
                <a:latin typeface="Helvetica Neue"/>
              </a:rPr>
              <a:t> </a:t>
            </a:r>
            <a:r>
              <a:rPr lang="en-US" b="0" i="0" dirty="0" err="1">
                <a:solidFill>
                  <a:srgbClr val="000000"/>
                </a:solidFill>
                <a:effectLst/>
                <a:latin typeface="Helvetica Neue"/>
              </a:rPr>
              <a:t>Communicat</a:t>
            </a:r>
            <a:r>
              <a:rPr lang="en-US" b="0" i="0" dirty="0">
                <a:solidFill>
                  <a:srgbClr val="000000"/>
                </a:solidFill>
                <a:effectLst/>
                <a:latin typeface="Helvetica Neue"/>
              </a:rPr>
              <a:t>. </a:t>
            </a:r>
            <a:r>
              <a:rPr lang="en-US" b="0" i="0" dirty="0" err="1">
                <a:solidFill>
                  <a:srgbClr val="000000"/>
                </a:solidFill>
                <a:effectLst/>
                <a:latin typeface="Helvetica Neue"/>
              </a:rPr>
              <a:t>Zyxel</a:t>
            </a:r>
            <a:r>
              <a:rPr lang="en-US" b="0" i="0" dirty="0">
                <a:solidFill>
                  <a:srgbClr val="000000"/>
                </a:solidFill>
                <a:effectLst/>
                <a:latin typeface="Helvetica Neue"/>
              </a:rPr>
              <a:t> Wah7706 have lower throughput, which could be a limitation for users who need faster internet speeds.</a:t>
            </a:r>
          </a:p>
          <a:p>
            <a:pPr algn="l" rtl="0"/>
            <a:endParaRPr lang="en-US" b="0" i="0" dirty="0">
              <a:solidFill>
                <a:srgbClr val="000000"/>
              </a:solidFill>
              <a:effectLst/>
              <a:latin typeface="Helvetica Neue"/>
            </a:endParaRPr>
          </a:p>
          <a:p>
            <a:pPr algn="l" rtl="0"/>
            <a:r>
              <a:rPr lang="en-US" b="1" i="0" dirty="0">
                <a:solidFill>
                  <a:srgbClr val="000000"/>
                </a:solidFill>
                <a:effectLst/>
                <a:latin typeface="Helvetica Neue"/>
              </a:rPr>
              <a:t>The average TCP retransmission view per handset type and provide interpretation for your findings.¶</a:t>
            </a:r>
          </a:p>
          <a:p>
            <a:pPr algn="l" rtl="0"/>
            <a:r>
              <a:rPr lang="en-US" b="1" i="0" u="none" strike="noStrike" dirty="0">
                <a:solidFill>
                  <a:srgbClr val="1A466C"/>
                </a:solidFill>
                <a:effectLst/>
                <a:latin typeface="Helvetica Neue"/>
                <a:hlinkClick r:id="rId3"/>
              </a:rPr>
              <a:t>¶</a:t>
            </a:r>
            <a:r>
              <a:rPr lang="en-US" b="1" i="0" dirty="0">
                <a:solidFill>
                  <a:srgbClr val="000000"/>
                </a:solidFill>
                <a:effectLst/>
                <a:latin typeface="inherit"/>
              </a:rPr>
              <a:t>Interpretation of Average TCP Retransmission per Handset Type</a:t>
            </a:r>
          </a:p>
          <a:p>
            <a:pPr algn="l" rtl="0"/>
            <a:r>
              <a:rPr lang="en-US" b="1" i="0" dirty="0">
                <a:solidFill>
                  <a:srgbClr val="000000"/>
                </a:solidFill>
                <a:effectLst/>
                <a:latin typeface="Helvetica Neue"/>
              </a:rPr>
              <a:t>High Retransmission Devices:</a:t>
            </a:r>
            <a:r>
              <a:rPr lang="en-US" b="0" i="0" dirty="0">
                <a:solidFill>
                  <a:srgbClr val="000000"/>
                </a:solidFill>
                <a:effectLst/>
                <a:latin typeface="Helvetica Neue"/>
              </a:rPr>
              <a:t> Devices like </a:t>
            </a:r>
            <a:r>
              <a:rPr lang="en-US" b="0" i="0" dirty="0" err="1">
                <a:solidFill>
                  <a:srgbClr val="000000"/>
                </a:solidFill>
                <a:effectLst/>
                <a:latin typeface="Helvetica Neue"/>
              </a:rPr>
              <a:t>Zyxel</a:t>
            </a:r>
            <a:r>
              <a:rPr lang="en-US" b="0" i="0" dirty="0">
                <a:solidFill>
                  <a:srgbClr val="000000"/>
                </a:solidFill>
                <a:effectLst/>
                <a:latin typeface="Helvetica Neue"/>
              </a:rPr>
              <a:t> </a:t>
            </a:r>
            <a:r>
              <a:rPr lang="en-US" b="0" i="0" dirty="0" err="1">
                <a:solidFill>
                  <a:srgbClr val="000000"/>
                </a:solidFill>
                <a:effectLst/>
                <a:latin typeface="Helvetica Neue"/>
              </a:rPr>
              <a:t>Communicat</a:t>
            </a:r>
            <a:r>
              <a:rPr lang="en-US" b="0" i="0" dirty="0">
                <a:solidFill>
                  <a:srgbClr val="000000"/>
                </a:solidFill>
                <a:effectLst/>
                <a:latin typeface="Helvetica Neue"/>
              </a:rPr>
              <a:t>. Sbg3600 and Lte7460 exhibit extremely high retransmissions, which could be a result of poor signal quality, interference, or network congestion.</a:t>
            </a:r>
          </a:p>
          <a:p>
            <a:pPr algn="l" rtl="0"/>
            <a:r>
              <a:rPr lang="en-US" b="1" i="0" dirty="0">
                <a:solidFill>
                  <a:srgbClr val="000000"/>
                </a:solidFill>
                <a:effectLst/>
                <a:latin typeface="Helvetica Neue"/>
              </a:rPr>
              <a:t>Moderate Retransmission Devices:</a:t>
            </a:r>
            <a:r>
              <a:rPr lang="en-US" b="0" i="0" dirty="0">
                <a:solidFill>
                  <a:srgbClr val="000000"/>
                </a:solidFill>
                <a:effectLst/>
                <a:latin typeface="Helvetica Neue"/>
              </a:rPr>
              <a:t> Devices such as the A-Link Telecom I. </a:t>
            </a:r>
            <a:r>
              <a:rPr lang="en-US" b="0" i="0" dirty="0" err="1">
                <a:solidFill>
                  <a:srgbClr val="000000"/>
                </a:solidFill>
                <a:effectLst/>
                <a:latin typeface="Helvetica Neue"/>
              </a:rPr>
              <a:t>Cubot</a:t>
            </a:r>
            <a:r>
              <a:rPr lang="en-US" b="0" i="0" dirty="0">
                <a:solidFill>
                  <a:srgbClr val="000000"/>
                </a:solidFill>
                <a:effectLst/>
                <a:latin typeface="Helvetica Neue"/>
              </a:rPr>
              <a:t> Note S and A5 are in the moderate range, indicating some issues that could be addressed with better network configurations or hardware improvements.</a:t>
            </a:r>
          </a:p>
          <a:p>
            <a:pPr algn="l" rtl="0"/>
            <a:r>
              <a:rPr lang="en-US" b="1" i="0" dirty="0">
                <a:solidFill>
                  <a:srgbClr val="000000"/>
                </a:solidFill>
                <a:effectLst/>
                <a:latin typeface="Helvetica Neue"/>
              </a:rPr>
              <a:t>Low Retransmission Devices:</a:t>
            </a:r>
            <a:r>
              <a:rPr lang="en-US" b="0" i="0" dirty="0">
                <a:solidFill>
                  <a:srgbClr val="000000"/>
                </a:solidFill>
                <a:effectLst/>
                <a:latin typeface="Helvetica Neue"/>
              </a:rPr>
              <a:t> Devices like A-Link Telecom I. </a:t>
            </a:r>
            <a:r>
              <a:rPr lang="en-US" b="0" i="0" dirty="0" err="1">
                <a:solidFill>
                  <a:srgbClr val="000000"/>
                </a:solidFill>
                <a:effectLst/>
                <a:latin typeface="Helvetica Neue"/>
              </a:rPr>
              <a:t>Cubot</a:t>
            </a:r>
            <a:r>
              <a:rPr lang="en-US" b="0" i="0" dirty="0">
                <a:solidFill>
                  <a:srgbClr val="000000"/>
                </a:solidFill>
                <a:effectLst/>
                <a:latin typeface="Helvetica Neue"/>
              </a:rPr>
              <a:t> Power and Nova show minimal retransmission activity, suggesting a good connection quality and fewer issues related to network loss.</a:t>
            </a:r>
          </a:p>
          <a:p>
            <a:pPr algn="l"/>
            <a:endParaRPr lang="en-US" b="1" i="0" dirty="0">
              <a:solidFill>
                <a:srgbClr val="000000"/>
              </a:solidFill>
              <a:effectLst/>
              <a:latin typeface="Helvetica Neue"/>
            </a:endParaRPr>
          </a:p>
        </p:txBody>
      </p:sp>
    </p:spTree>
    <p:extLst>
      <p:ext uri="{BB962C8B-B14F-4D97-AF65-F5344CB8AC3E}">
        <p14:creationId xmlns:p14="http://schemas.microsoft.com/office/powerpoint/2010/main" val="117987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129515"/>
            <a:ext cx="8470393" cy="434930"/>
          </a:xfrm>
        </p:spPr>
        <p:txBody>
          <a:bodyPr/>
          <a:lstStyle/>
          <a:p>
            <a:r>
              <a:rPr lang="en-US" u="sng" dirty="0">
                <a:solidFill>
                  <a:srgbClr val="FF0000"/>
                </a:solidFill>
              </a:rPr>
              <a:t>PROJECT OVERVIEW</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12890" y="564445"/>
            <a:ext cx="11966222" cy="5441244"/>
          </a:xfrm>
        </p:spPr>
        <p:txBody>
          <a:bodyPr/>
          <a:lstStyle/>
          <a:p>
            <a:pPr marL="0" marR="0">
              <a:lnSpc>
                <a:spcPct val="150000"/>
              </a:lnSpc>
              <a:spcBef>
                <a:spcPts val="0"/>
              </a:spcBef>
              <a:spcAft>
                <a:spcPts val="0"/>
              </a:spcAft>
            </a:pPr>
            <a:r>
              <a:rPr lang="en-IN" sz="1800" b="1" u="sng" dirty="0">
                <a:effectLst/>
                <a:latin typeface="Times New Roman" panose="02020603050405020304" pitchFamily="18" charset="0"/>
                <a:ea typeface="Times New Roman" panose="02020603050405020304" pitchFamily="18" charset="0"/>
              </a:rPr>
              <a:t>Project Scenario:</a:t>
            </a:r>
            <a:endParaRPr lang="en-IN" sz="1800" u="sng" dirty="0">
              <a:effectLst/>
              <a:latin typeface="Arial" panose="020B0604020202020204" pitchFamily="34" charset="0"/>
              <a:ea typeface="Arial" panose="020B0604020202020204" pitchFamily="34" charset="0"/>
            </a:endParaRPr>
          </a:p>
          <a:p>
            <a:pPr>
              <a:lnSpc>
                <a:spcPct val="150000"/>
              </a:lnSpc>
            </a:pPr>
            <a:r>
              <a:rPr lang="en-IN" sz="1800" dirty="0">
                <a:effectLst/>
                <a:latin typeface="Arial" panose="020B0604020202020204" pitchFamily="34" charset="0"/>
                <a:ea typeface="Arial" panose="020B0604020202020204" pitchFamily="34" charset="0"/>
              </a:rPr>
              <a:t>We are working for a wealthy investor that specializes in purchasing assets that are undervalued. This investor’s due diligence on all purchases includes a detailed analysis of the data that underlies the business, to try to understand the fundamentals of the business and especially to identify opportunities to drive profitability by changing the focus of which products or services are being offered.</a:t>
            </a:r>
          </a:p>
          <a:p>
            <a:pPr marL="0" marR="0">
              <a:lnSpc>
                <a:spcPct val="150000"/>
              </a:lnSpc>
              <a:spcBef>
                <a:spcPts val="0"/>
              </a:spcBef>
              <a:spcAft>
                <a:spcPts val="0"/>
              </a:spcAft>
            </a:pPr>
            <a:endParaRPr lang="en-IN" sz="18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IN" sz="18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IN" sz="1800" b="1" u="sng" dirty="0">
                <a:effectLst/>
                <a:latin typeface="Times New Roman" panose="02020603050405020304" pitchFamily="18" charset="0"/>
                <a:ea typeface="Times New Roman" panose="02020603050405020304" pitchFamily="18" charset="0"/>
              </a:rPr>
              <a:t>Project Description:</a:t>
            </a:r>
            <a:endParaRPr lang="en-IN" sz="1800" u="sng"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IN" sz="1800" dirty="0">
                <a:effectLst/>
                <a:latin typeface="Arial" panose="020B0604020202020204" pitchFamily="34" charset="0"/>
                <a:ea typeface="Arial" panose="020B0604020202020204" pitchFamily="34" charset="0"/>
              </a:rPr>
              <a:t>The employer wants us to provide a report to </a:t>
            </a:r>
            <a:r>
              <a:rPr lang="en-IN" sz="1800" dirty="0" err="1">
                <a:effectLst/>
                <a:latin typeface="Arial" panose="020B0604020202020204" pitchFamily="34" charset="0"/>
                <a:ea typeface="Arial" panose="020B0604020202020204" pitchFamily="34" charset="0"/>
              </a:rPr>
              <a:t>analyze</a:t>
            </a:r>
            <a:r>
              <a:rPr lang="en-IN" sz="1800" dirty="0">
                <a:effectLst/>
                <a:latin typeface="Arial" panose="020B0604020202020204" pitchFamily="34" charset="0"/>
                <a:ea typeface="Arial" panose="020B0604020202020204" pitchFamily="34" charset="0"/>
              </a:rPr>
              <a:t> opportunities for growth and make a recommendation on whether </a:t>
            </a:r>
            <a:r>
              <a:rPr lang="en-IN" sz="1800" dirty="0" err="1">
                <a:effectLst/>
                <a:latin typeface="Arial" panose="020B0604020202020204" pitchFamily="34" charset="0"/>
                <a:ea typeface="Arial" panose="020B0604020202020204" pitchFamily="34" charset="0"/>
              </a:rPr>
              <a:t>TellCo</a:t>
            </a:r>
            <a:r>
              <a:rPr lang="en-IN" sz="1800" dirty="0">
                <a:effectLst/>
                <a:latin typeface="Arial" panose="020B0604020202020204" pitchFamily="34" charset="0"/>
                <a:ea typeface="Arial" panose="020B0604020202020204" pitchFamily="34" charset="0"/>
              </a:rPr>
              <a:t> is worth buying or selling.  We will do this by </a:t>
            </a:r>
            <a:r>
              <a:rPr lang="en-IN" sz="1800" dirty="0" err="1">
                <a:effectLst/>
                <a:latin typeface="Arial" panose="020B0604020202020204" pitchFamily="34" charset="0"/>
                <a:ea typeface="Arial" panose="020B0604020202020204" pitchFamily="34" charset="0"/>
              </a:rPr>
              <a:t>analyzing</a:t>
            </a:r>
            <a:r>
              <a:rPr lang="en-IN" sz="1800" dirty="0">
                <a:effectLst/>
                <a:latin typeface="Arial" panose="020B0604020202020204" pitchFamily="34" charset="0"/>
                <a:ea typeface="Arial" panose="020B0604020202020204" pitchFamily="34" charset="0"/>
              </a:rPr>
              <a:t> a telecommunication dataset that contains useful information about the customers &amp; their activities on the network</a:t>
            </a:r>
            <a:r>
              <a:rPr lang="en-IN" sz="1800" dirty="0">
                <a:solidFill>
                  <a:srgbClr val="FF0000"/>
                </a:solidFill>
                <a:effectLst/>
                <a:latin typeface="Arial" panose="020B0604020202020204" pitchFamily="34" charset="0"/>
                <a:ea typeface="Arial" panose="020B0604020202020204" pitchFamily="34" charset="0"/>
              </a:rPr>
              <a:t>. </a:t>
            </a:r>
            <a:r>
              <a:rPr lang="en-IN" sz="1800" dirty="0">
                <a:effectLst/>
                <a:latin typeface="Arial" panose="020B0604020202020204" pitchFamily="34" charset="0"/>
                <a:ea typeface="Arial" panose="020B0604020202020204" pitchFamily="34" charset="0"/>
              </a:rPr>
              <a:t> We will deliver insights you managed to extract to your employer through an easy-to-use web-based dashboard and a written report.</a:t>
            </a:r>
            <a:endParaRPr lang="en-GB" dirty="0">
              <a:latin typeface="Times New Roman" panose="02020603050405020304" pitchFamily="18" charset="0"/>
              <a:ea typeface="Arial" panose="020B0604020202020204" pitchFamily="34" charset="0"/>
            </a:endParaRPr>
          </a:p>
          <a:p>
            <a:pPr algn="l"/>
            <a:endParaRPr lang="en-IN" sz="1800" dirty="0">
              <a:effectLst/>
              <a:latin typeface="Arial" panose="020B0604020202020204" pitchFamily="34" charset="0"/>
              <a:ea typeface="Arial" panose="020B0604020202020204" pitchFamily="34" charset="0"/>
            </a:endParaRPr>
          </a:p>
          <a:p>
            <a:pPr algn="l"/>
            <a:endParaRPr lang="en-US" dirty="0"/>
          </a:p>
          <a:p>
            <a:pPr marL="0" marR="0" algn="just"/>
            <a:endParaRPr lang="en-IN" sz="1800" dirty="0">
              <a:effectLst/>
              <a:latin typeface="Times New Roman" panose="02020603050405020304" pitchFamily="18" charset="0"/>
              <a:ea typeface="Times New Roman" panose="02020603050405020304" pitchFamily="18" charset="0"/>
            </a:endParaRPr>
          </a:p>
          <a:p>
            <a:pPr marL="0" marR="0" algn="just"/>
            <a:endParaRPr lang="en-IN" sz="1800" dirty="0">
              <a:effectLst/>
              <a:latin typeface="Arial" panose="020B0604020202020204" pitchFamily="34" charset="0"/>
              <a:ea typeface="Arial" panose="020B0604020202020204" pitchFamily="34" charset="0"/>
            </a:endParaRPr>
          </a:p>
          <a:p>
            <a:pPr algn="l"/>
            <a:endParaRPr lang="en-GB" dirty="0">
              <a:latin typeface="Times New Roman" panose="02020603050405020304" pitchFamily="18" charset="0"/>
              <a:ea typeface="Arial" panose="020B0604020202020204" pitchFamily="34" charset="0"/>
            </a:endParaRPr>
          </a:p>
          <a:p>
            <a:pPr algn="l"/>
            <a:endParaRPr lang="en-IN" sz="1800" dirty="0">
              <a:effectLst/>
              <a:latin typeface="Arial" panose="020B0604020202020204" pitchFamily="34" charset="0"/>
              <a:ea typeface="Arial" panose="020B0604020202020204" pitchFamily="34" charset="0"/>
            </a:endParaRPr>
          </a:p>
          <a:p>
            <a:pPr algn="l"/>
            <a:endParaRPr lang="en-US" dirty="0"/>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1162"/>
            <a:ext cx="7890933" cy="615553"/>
          </a:xfrm>
        </p:spPr>
        <p:txBody>
          <a:bodyPr/>
          <a:lstStyle/>
          <a:p>
            <a:r>
              <a:rPr lang="en-US" u="sng" dirty="0">
                <a:solidFill>
                  <a:srgbClr val="FF0000"/>
                </a:solidFill>
              </a:rPr>
              <a:t>EXPERIENCE ANALYTICS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20133" y="534391"/>
            <a:ext cx="11751733" cy="5343895"/>
          </a:xfrm>
        </p:spPr>
        <p:txBody>
          <a:bodyPr/>
          <a:lstStyle/>
          <a:p>
            <a:pPr algn="l"/>
            <a:r>
              <a:rPr lang="en-US" b="1" dirty="0">
                <a:solidFill>
                  <a:srgbClr val="000000"/>
                </a:solidFill>
                <a:latin typeface="Helvetica Neue"/>
              </a:rPr>
              <a:t>K-MEANS CLUSTERING BASED ON EXPERIENCE ANALYSIS:  Interpretation:</a:t>
            </a:r>
          </a:p>
          <a:p>
            <a:pPr algn="l"/>
            <a:r>
              <a:rPr lang="en-US" b="1" i="0" dirty="0">
                <a:solidFill>
                  <a:srgbClr val="000000"/>
                </a:solidFill>
                <a:effectLst/>
                <a:latin typeface="Helvetica Neue"/>
              </a:rPr>
              <a:t>Cluster 0 (Yellow):</a:t>
            </a:r>
            <a:r>
              <a:rPr lang="en-US" b="0" i="0" dirty="0">
                <a:solidFill>
                  <a:srgbClr val="000000"/>
                </a:solidFill>
                <a:effectLst/>
                <a:latin typeface="Helvetica Neue"/>
              </a:rPr>
              <a:t> These users have a great internet connection! They can download and upload files quickly, and their connection is very reliable.</a:t>
            </a:r>
          </a:p>
          <a:p>
            <a:pPr algn="l"/>
            <a:r>
              <a:rPr lang="en-US" b="1" i="0" dirty="0">
                <a:solidFill>
                  <a:srgbClr val="000000"/>
                </a:solidFill>
                <a:effectLst/>
                <a:latin typeface="Helvetica Neue"/>
              </a:rPr>
              <a:t>Cluster 1 (Teal):</a:t>
            </a:r>
            <a:r>
              <a:rPr lang="en-US" b="0" i="0" dirty="0">
                <a:solidFill>
                  <a:srgbClr val="000000"/>
                </a:solidFill>
                <a:effectLst/>
                <a:latin typeface="Helvetica Neue"/>
              </a:rPr>
              <a:t> These users have a slower internet connection. It might take longer to load websites or download files. They might also experience interruptions or disconnections.</a:t>
            </a:r>
          </a:p>
          <a:p>
            <a:pPr algn="l"/>
            <a:r>
              <a:rPr lang="en-US" b="1" i="0" dirty="0">
                <a:solidFill>
                  <a:srgbClr val="000000"/>
                </a:solidFill>
                <a:effectLst/>
                <a:latin typeface="Helvetica Neue"/>
              </a:rPr>
              <a:t>Cluster 2 (Purple):</a:t>
            </a:r>
            <a:r>
              <a:rPr lang="en-US" b="0" i="0" dirty="0">
                <a:solidFill>
                  <a:srgbClr val="000000"/>
                </a:solidFill>
                <a:effectLst/>
                <a:latin typeface="Helvetica Neue"/>
              </a:rPr>
              <a:t> These users have a connection that's somewhere in between. Sometimes it's good, and sometimes it's not so good.</a:t>
            </a:r>
          </a:p>
          <a:p>
            <a:pPr algn="l"/>
            <a:endParaRPr lang="en-US" b="1" i="0" dirty="0">
              <a:solidFill>
                <a:srgbClr val="000000"/>
              </a:solidFill>
              <a:effectLst/>
              <a:latin typeface="Helvetica Neue"/>
            </a:endParaRPr>
          </a:p>
        </p:txBody>
      </p:sp>
      <p:pic>
        <p:nvPicPr>
          <p:cNvPr id="3" name="Picture 2">
            <a:extLst>
              <a:ext uri="{FF2B5EF4-FFF2-40B4-BE49-F238E27FC236}">
                <a16:creationId xmlns:a16="http://schemas.microsoft.com/office/drawing/2014/main" id="{86C5AE6B-545A-BBA8-74A9-1C1AFE632868}"/>
              </a:ext>
            </a:extLst>
          </p:cNvPr>
          <p:cNvPicPr>
            <a:picLocks noChangeAspect="1"/>
          </p:cNvPicPr>
          <p:nvPr/>
        </p:nvPicPr>
        <p:blipFill>
          <a:blip r:embed="rId3"/>
          <a:stretch>
            <a:fillRect/>
          </a:stretch>
        </p:blipFill>
        <p:spPr>
          <a:xfrm>
            <a:off x="1" y="2483555"/>
            <a:ext cx="6396536" cy="4464756"/>
          </a:xfrm>
          <a:prstGeom prst="rect">
            <a:avLst/>
          </a:prstGeom>
        </p:spPr>
      </p:pic>
      <p:pic>
        <p:nvPicPr>
          <p:cNvPr id="6" name="Picture 5">
            <a:extLst>
              <a:ext uri="{FF2B5EF4-FFF2-40B4-BE49-F238E27FC236}">
                <a16:creationId xmlns:a16="http://schemas.microsoft.com/office/drawing/2014/main" id="{3D5FBEF3-F161-3945-734E-1B484537EB6D}"/>
              </a:ext>
            </a:extLst>
          </p:cNvPr>
          <p:cNvPicPr>
            <a:picLocks noChangeAspect="1"/>
          </p:cNvPicPr>
          <p:nvPr/>
        </p:nvPicPr>
        <p:blipFill>
          <a:blip r:embed="rId4"/>
          <a:stretch>
            <a:fillRect/>
          </a:stretch>
        </p:blipFill>
        <p:spPr>
          <a:xfrm>
            <a:off x="6396537" y="2483556"/>
            <a:ext cx="5795463" cy="4464756"/>
          </a:xfrm>
          <a:prstGeom prst="rect">
            <a:avLst/>
          </a:prstGeom>
        </p:spPr>
      </p:pic>
    </p:spTree>
    <p:extLst>
      <p:ext uri="{BB962C8B-B14F-4D97-AF65-F5344CB8AC3E}">
        <p14:creationId xmlns:p14="http://schemas.microsoft.com/office/powerpoint/2010/main" val="421902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1162"/>
            <a:ext cx="7890933" cy="615553"/>
          </a:xfrm>
        </p:spPr>
        <p:txBody>
          <a:bodyPr/>
          <a:lstStyle/>
          <a:p>
            <a:r>
              <a:rPr lang="en-US" u="sng" dirty="0">
                <a:solidFill>
                  <a:srgbClr val="FF0000"/>
                </a:solidFill>
              </a:rPr>
              <a:t>SATISFACTION ANALYSIS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20133" y="534391"/>
            <a:ext cx="5474611" cy="5343895"/>
          </a:xfrm>
        </p:spPr>
        <p:txBody>
          <a:bodyPr/>
          <a:lstStyle/>
          <a:p>
            <a:pPr marL="0" marR="0" algn="just">
              <a:lnSpc>
                <a:spcPct val="115000"/>
              </a:lnSpc>
              <a:spcBef>
                <a:spcPts val="0"/>
              </a:spcBef>
              <a:spcAft>
                <a:spcPts val="0"/>
              </a:spcAft>
            </a:pPr>
            <a:r>
              <a:rPr lang="en-IN" sz="1800" b="1" dirty="0">
                <a:effectLst/>
                <a:latin typeface="Arial" panose="020B0604020202020204" pitchFamily="34" charset="0"/>
                <a:ea typeface="Arial" panose="020B0604020202020204" pitchFamily="34" charset="0"/>
              </a:rPr>
              <a:t>Consider the average of both engagement &amp; experience scores as  the satisfaction score &amp; report the top 10 satisfied customer </a:t>
            </a:r>
          </a:p>
          <a:p>
            <a:pPr algn="l"/>
            <a:endParaRPr lang="en-US" b="1" i="0" dirty="0">
              <a:solidFill>
                <a:srgbClr val="000000"/>
              </a:solidFill>
              <a:effectLst/>
              <a:latin typeface="Helvetica Neue"/>
            </a:endParaRPr>
          </a:p>
        </p:txBody>
      </p:sp>
      <p:pic>
        <p:nvPicPr>
          <p:cNvPr id="3" name="Picture 2">
            <a:extLst>
              <a:ext uri="{FF2B5EF4-FFF2-40B4-BE49-F238E27FC236}">
                <a16:creationId xmlns:a16="http://schemas.microsoft.com/office/drawing/2014/main" id="{36B5E4C8-C795-AE47-FAA8-1DD18544E345}"/>
              </a:ext>
            </a:extLst>
          </p:cNvPr>
          <p:cNvPicPr>
            <a:picLocks noChangeAspect="1"/>
          </p:cNvPicPr>
          <p:nvPr/>
        </p:nvPicPr>
        <p:blipFill>
          <a:blip r:embed="rId3"/>
          <a:stretch>
            <a:fillRect/>
          </a:stretch>
        </p:blipFill>
        <p:spPr>
          <a:xfrm>
            <a:off x="1" y="1643606"/>
            <a:ext cx="5076972" cy="2546430"/>
          </a:xfrm>
          <a:prstGeom prst="rect">
            <a:avLst/>
          </a:prstGeom>
        </p:spPr>
      </p:pic>
      <p:sp>
        <p:nvSpPr>
          <p:cNvPr id="5" name="TextBox 4">
            <a:extLst>
              <a:ext uri="{FF2B5EF4-FFF2-40B4-BE49-F238E27FC236}">
                <a16:creationId xmlns:a16="http://schemas.microsoft.com/office/drawing/2014/main" id="{D87DFFF8-530D-BEB9-4A98-5D9DEDCB32F1}"/>
              </a:ext>
            </a:extLst>
          </p:cNvPr>
          <p:cNvSpPr txBox="1"/>
          <p:nvPr/>
        </p:nvSpPr>
        <p:spPr>
          <a:xfrm>
            <a:off x="6021668" y="534391"/>
            <a:ext cx="5445769" cy="1200329"/>
          </a:xfrm>
          <a:prstGeom prst="rect">
            <a:avLst/>
          </a:prstGeom>
          <a:noFill/>
        </p:spPr>
        <p:txBody>
          <a:bodyPr wrap="square" rtlCol="0">
            <a:spAutoFit/>
          </a:bodyPr>
          <a:lstStyle/>
          <a:p>
            <a:r>
              <a:rPr lang="en-IN" sz="1800" b="1" dirty="0">
                <a:solidFill>
                  <a:schemeClr val="bg1"/>
                </a:solidFill>
                <a:effectLst/>
                <a:latin typeface="Arial" panose="020B0604020202020204" pitchFamily="34" charset="0"/>
                <a:ea typeface="Arial" panose="020B0604020202020204" pitchFamily="34" charset="0"/>
              </a:rPr>
              <a:t>Build a regression model of your choice to</a:t>
            </a:r>
          </a:p>
          <a:p>
            <a:r>
              <a:rPr lang="en-IN" sz="1800" b="1" dirty="0">
                <a:solidFill>
                  <a:schemeClr val="bg1"/>
                </a:solidFill>
                <a:effectLst/>
                <a:latin typeface="Arial" panose="020B0604020202020204" pitchFamily="34" charset="0"/>
                <a:ea typeface="Arial" panose="020B0604020202020204" pitchFamily="34" charset="0"/>
              </a:rPr>
              <a:t> predict the satisfaction score of a customer and consider best fit model. </a:t>
            </a:r>
          </a:p>
          <a:p>
            <a:endParaRPr lang="en-IN" dirty="0">
              <a:solidFill>
                <a:schemeClr val="bg1"/>
              </a:solidFill>
            </a:endParaRPr>
          </a:p>
        </p:txBody>
      </p:sp>
      <p:pic>
        <p:nvPicPr>
          <p:cNvPr id="8" name="Picture 7">
            <a:extLst>
              <a:ext uri="{FF2B5EF4-FFF2-40B4-BE49-F238E27FC236}">
                <a16:creationId xmlns:a16="http://schemas.microsoft.com/office/drawing/2014/main" id="{5198F59A-4AB5-D179-8AB6-BB10F8EE1771}"/>
              </a:ext>
            </a:extLst>
          </p:cNvPr>
          <p:cNvPicPr>
            <a:picLocks noChangeAspect="1"/>
          </p:cNvPicPr>
          <p:nvPr/>
        </p:nvPicPr>
        <p:blipFill>
          <a:blip r:embed="rId4"/>
          <a:stretch>
            <a:fillRect/>
          </a:stretch>
        </p:blipFill>
        <p:spPr>
          <a:xfrm>
            <a:off x="5694744" y="1366415"/>
            <a:ext cx="6497255" cy="5659417"/>
          </a:xfrm>
          <a:prstGeom prst="rect">
            <a:avLst/>
          </a:prstGeom>
        </p:spPr>
      </p:pic>
      <p:sp>
        <p:nvSpPr>
          <p:cNvPr id="9" name="TextBox 8">
            <a:extLst>
              <a:ext uri="{FF2B5EF4-FFF2-40B4-BE49-F238E27FC236}">
                <a16:creationId xmlns:a16="http://schemas.microsoft.com/office/drawing/2014/main" id="{35526F44-8BB7-DEB0-DEF5-6630FF044168}"/>
              </a:ext>
            </a:extLst>
          </p:cNvPr>
          <p:cNvSpPr txBox="1"/>
          <p:nvPr/>
        </p:nvSpPr>
        <p:spPr>
          <a:xfrm>
            <a:off x="1" y="4386805"/>
            <a:ext cx="5474611" cy="2031325"/>
          </a:xfrm>
          <a:prstGeom prst="rect">
            <a:avLst/>
          </a:prstGeom>
          <a:noFill/>
        </p:spPr>
        <p:txBody>
          <a:bodyPr wrap="square" rtlCol="0">
            <a:spAutoFit/>
          </a:bodyPr>
          <a:lstStyle/>
          <a:p>
            <a:pPr algn="l"/>
            <a:r>
              <a:rPr lang="en-US" b="1" i="1" dirty="0">
                <a:solidFill>
                  <a:srgbClr val="000000"/>
                </a:solidFill>
                <a:effectLst/>
                <a:latin typeface="Helvetica Neue"/>
              </a:rPr>
              <a:t>Best Fit:</a:t>
            </a:r>
            <a:endParaRPr lang="en-US" b="0" i="0" dirty="0">
              <a:solidFill>
                <a:srgbClr val="000000"/>
              </a:solidFill>
              <a:effectLst/>
              <a:latin typeface="Helvetica Neue"/>
            </a:endParaRPr>
          </a:p>
          <a:p>
            <a:pPr algn="l"/>
            <a:r>
              <a:rPr lang="en-US" b="1" i="0" dirty="0">
                <a:solidFill>
                  <a:srgbClr val="000000"/>
                </a:solidFill>
                <a:effectLst/>
                <a:latin typeface="Helvetica Neue"/>
              </a:rPr>
              <a:t>Based on the metrics, Random Forest seems to offer the best fit due to its combination of low error rates and robust generalization, making it the most reliable model for predicting the satisfaction score in this context.</a:t>
            </a:r>
            <a:endParaRPr lang="en-US" b="0" i="0" dirty="0">
              <a:solidFill>
                <a:srgbClr val="000000"/>
              </a:solidFill>
              <a:effectLst/>
              <a:latin typeface="Helvetica Neue"/>
            </a:endParaRPr>
          </a:p>
          <a:p>
            <a:endParaRPr lang="en-IN" dirty="0"/>
          </a:p>
        </p:txBody>
      </p:sp>
    </p:spTree>
    <p:extLst>
      <p:ext uri="{BB962C8B-B14F-4D97-AF65-F5344CB8AC3E}">
        <p14:creationId xmlns:p14="http://schemas.microsoft.com/office/powerpoint/2010/main" val="209345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1162"/>
            <a:ext cx="7890933" cy="615553"/>
          </a:xfrm>
        </p:spPr>
        <p:txBody>
          <a:bodyPr/>
          <a:lstStyle/>
          <a:p>
            <a:r>
              <a:rPr lang="en-US" u="sng" dirty="0">
                <a:solidFill>
                  <a:srgbClr val="FF0000"/>
                </a:solidFill>
              </a:rPr>
              <a:t>SATISFACTION ANALYSIS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20133" y="534391"/>
            <a:ext cx="11751733" cy="5343895"/>
          </a:xfrm>
        </p:spPr>
        <p:txBody>
          <a:bodyPr/>
          <a:lstStyle/>
          <a:p>
            <a:pPr algn="l"/>
            <a:r>
              <a:rPr lang="en-US" b="1" i="0" dirty="0">
                <a:solidFill>
                  <a:srgbClr val="000000"/>
                </a:solidFill>
                <a:effectLst/>
                <a:latin typeface="Helvetica Neue"/>
              </a:rPr>
              <a:t>k-means (k=2) on the engagement &amp; the experience score.</a:t>
            </a:r>
          </a:p>
          <a:p>
            <a:pPr algn="l"/>
            <a:endParaRPr lang="en-US" b="1" i="0" dirty="0">
              <a:solidFill>
                <a:srgbClr val="000000"/>
              </a:solidFill>
              <a:effectLst/>
              <a:latin typeface="Helvetica Neue"/>
            </a:endParaRPr>
          </a:p>
        </p:txBody>
      </p:sp>
      <p:pic>
        <p:nvPicPr>
          <p:cNvPr id="3" name="Picture 2">
            <a:extLst>
              <a:ext uri="{FF2B5EF4-FFF2-40B4-BE49-F238E27FC236}">
                <a16:creationId xmlns:a16="http://schemas.microsoft.com/office/drawing/2014/main" id="{AEB0A81D-E9C0-4034-4BCA-F420B3B1FECB}"/>
              </a:ext>
            </a:extLst>
          </p:cNvPr>
          <p:cNvPicPr>
            <a:picLocks noChangeAspect="1"/>
          </p:cNvPicPr>
          <p:nvPr/>
        </p:nvPicPr>
        <p:blipFill>
          <a:blip r:embed="rId3"/>
          <a:stretch>
            <a:fillRect/>
          </a:stretch>
        </p:blipFill>
        <p:spPr>
          <a:xfrm>
            <a:off x="220133" y="838601"/>
            <a:ext cx="4577645" cy="3128545"/>
          </a:xfrm>
          <a:prstGeom prst="rect">
            <a:avLst/>
          </a:prstGeom>
        </p:spPr>
      </p:pic>
      <p:pic>
        <p:nvPicPr>
          <p:cNvPr id="6" name="Picture 5">
            <a:extLst>
              <a:ext uri="{FF2B5EF4-FFF2-40B4-BE49-F238E27FC236}">
                <a16:creationId xmlns:a16="http://schemas.microsoft.com/office/drawing/2014/main" id="{F187447E-4812-D52A-6914-826739BD274D}"/>
              </a:ext>
            </a:extLst>
          </p:cNvPr>
          <p:cNvPicPr>
            <a:picLocks noChangeAspect="1"/>
          </p:cNvPicPr>
          <p:nvPr/>
        </p:nvPicPr>
        <p:blipFill>
          <a:blip r:embed="rId4"/>
          <a:stretch>
            <a:fillRect/>
          </a:stretch>
        </p:blipFill>
        <p:spPr>
          <a:xfrm>
            <a:off x="325680" y="3923818"/>
            <a:ext cx="4472098" cy="3383693"/>
          </a:xfrm>
          <a:prstGeom prst="rect">
            <a:avLst/>
          </a:prstGeom>
        </p:spPr>
      </p:pic>
      <p:pic>
        <p:nvPicPr>
          <p:cNvPr id="11" name="Picture 10">
            <a:extLst>
              <a:ext uri="{FF2B5EF4-FFF2-40B4-BE49-F238E27FC236}">
                <a16:creationId xmlns:a16="http://schemas.microsoft.com/office/drawing/2014/main" id="{B519B743-BF63-6473-1F5E-DA3D5971D924}"/>
              </a:ext>
            </a:extLst>
          </p:cNvPr>
          <p:cNvPicPr>
            <a:picLocks noChangeAspect="1"/>
          </p:cNvPicPr>
          <p:nvPr/>
        </p:nvPicPr>
        <p:blipFill>
          <a:blip r:embed="rId5"/>
          <a:stretch>
            <a:fillRect/>
          </a:stretch>
        </p:blipFill>
        <p:spPr>
          <a:xfrm>
            <a:off x="5116011" y="971014"/>
            <a:ext cx="4877481" cy="609685"/>
          </a:xfrm>
          <a:prstGeom prst="rect">
            <a:avLst/>
          </a:prstGeom>
        </p:spPr>
      </p:pic>
      <p:sp>
        <p:nvSpPr>
          <p:cNvPr id="12" name="TextBox 11">
            <a:extLst>
              <a:ext uri="{FF2B5EF4-FFF2-40B4-BE49-F238E27FC236}">
                <a16:creationId xmlns:a16="http://schemas.microsoft.com/office/drawing/2014/main" id="{DF9C523F-3703-DA73-91F5-59F6C2CD7814}"/>
              </a:ext>
            </a:extLst>
          </p:cNvPr>
          <p:cNvSpPr txBox="1"/>
          <p:nvPr/>
        </p:nvSpPr>
        <p:spPr>
          <a:xfrm>
            <a:off x="6095999" y="4572000"/>
            <a:ext cx="184731" cy="369332"/>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69AA83E2-8AA5-C440-B9BC-30A3F9A0C723}"/>
              </a:ext>
            </a:extLst>
          </p:cNvPr>
          <p:cNvSpPr txBox="1"/>
          <p:nvPr/>
        </p:nvSpPr>
        <p:spPr>
          <a:xfrm>
            <a:off x="5116011" y="1724628"/>
            <a:ext cx="7075990" cy="4524315"/>
          </a:xfrm>
          <a:prstGeom prst="rect">
            <a:avLst/>
          </a:prstGeom>
          <a:noFill/>
        </p:spPr>
        <p:txBody>
          <a:bodyPr wrap="square" rtlCol="0">
            <a:spAutoFit/>
          </a:bodyPr>
          <a:lstStyle/>
          <a:p>
            <a:pPr algn="l"/>
            <a:r>
              <a:rPr lang="en-US" b="1" i="0" dirty="0">
                <a:solidFill>
                  <a:srgbClr val="000000"/>
                </a:solidFill>
                <a:effectLst/>
                <a:latin typeface="Helvetica Neue"/>
              </a:rPr>
              <a:t>Analysis</a:t>
            </a:r>
            <a:endParaRPr lang="en-US" b="0" i="0" dirty="0">
              <a:solidFill>
                <a:srgbClr val="000000"/>
              </a:solidFill>
              <a:effectLst/>
              <a:latin typeface="Helvetica Neue"/>
            </a:endParaRPr>
          </a:p>
          <a:p>
            <a:pPr algn="l"/>
            <a:r>
              <a:rPr lang="en-US" b="1" i="0" dirty="0">
                <a:solidFill>
                  <a:srgbClr val="000000"/>
                </a:solidFill>
                <a:effectLst/>
                <a:latin typeface="Helvetica Neue"/>
              </a:rPr>
              <a:t>Satisfaction Scores:</a:t>
            </a: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    Cluster 0 has a significantly higher average satisfaction score compared to Cluster 1. This suggests that the customers in Cluster 0 are, on average, much more satisfied than those in Cluster 1.</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    The large difference in satisfaction scores might indicate that Cluster 0 represents a group of customers who are highly satisfied with the services or products provided, whereas Cluster 1 includes customers with lower satisfaction.</a:t>
            </a:r>
          </a:p>
          <a:p>
            <a:pPr algn="l"/>
            <a:endParaRPr lang="en-US" b="1" i="0" dirty="0">
              <a:solidFill>
                <a:srgbClr val="000000"/>
              </a:solidFill>
              <a:effectLst/>
              <a:latin typeface="Helvetica Neue"/>
            </a:endParaRPr>
          </a:p>
          <a:p>
            <a:pPr algn="l"/>
            <a:r>
              <a:rPr lang="en-US" b="1" i="0" dirty="0">
                <a:solidFill>
                  <a:srgbClr val="000000"/>
                </a:solidFill>
                <a:effectLst/>
                <a:latin typeface="Helvetica Neue"/>
              </a:rPr>
              <a:t>Experience Scores:</a:t>
            </a: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The average experience scores are somewhat similar between the two clusters, with Cluster 1 having a slightly higher average experience score compared to Cluster 0.</a:t>
            </a:r>
          </a:p>
          <a:p>
            <a:endParaRPr lang="en-IN" dirty="0"/>
          </a:p>
        </p:txBody>
      </p:sp>
    </p:spTree>
    <p:extLst>
      <p:ext uri="{BB962C8B-B14F-4D97-AF65-F5344CB8AC3E}">
        <p14:creationId xmlns:p14="http://schemas.microsoft.com/office/powerpoint/2010/main" val="203491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1"/>
            <a:ext cx="7890933" cy="507999"/>
          </a:xfrm>
        </p:spPr>
        <p:txBody>
          <a:bodyPr/>
          <a:lstStyle/>
          <a:p>
            <a:r>
              <a:rPr lang="en-US" sz="3600" u="sng" dirty="0">
                <a:solidFill>
                  <a:srgbClr val="FF0000"/>
                </a:solidFill>
              </a:rPr>
              <a:t> FINAL CONCLUSION</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20133" y="508001"/>
            <a:ext cx="11971867" cy="5497688"/>
          </a:xfrm>
        </p:spPr>
        <p:txBody>
          <a:bodyPr/>
          <a:lstStyle/>
          <a:p>
            <a:pPr algn="l"/>
            <a:r>
              <a:rPr lang="en-US" b="1" i="0" dirty="0">
                <a:solidFill>
                  <a:srgbClr val="31333F"/>
                </a:solidFill>
                <a:effectLst/>
                <a:latin typeface="Source Sans Pro" panose="020B0503030403020204" pitchFamily="34" charset="0"/>
              </a:rPr>
              <a:t>Interpretation</a:t>
            </a:r>
          </a:p>
          <a:p>
            <a:pPr algn="l"/>
            <a:r>
              <a:rPr lang="en-US" b="0" i="0" dirty="0">
                <a:solidFill>
                  <a:srgbClr val="31333F"/>
                </a:solidFill>
                <a:effectLst/>
                <a:latin typeface="Source Sans Pro" panose="020B0503030403020204" pitchFamily="34" charset="0"/>
              </a:rPr>
              <a:t>Cluster 0 has a significantly higher Average Satisfaction Score compared to Cluster 1. This suggests that customers in Cluster 0 are generally more satisfied with their experience. Cluster 1 has a slightly higher Average Experience Score than Cluster 0. This indicates that while the overall satisfaction is lower, the experience score is marginally better.</a:t>
            </a:r>
          </a:p>
          <a:p>
            <a:pPr algn="l"/>
            <a:endParaRPr lang="en-US" b="0" i="0" dirty="0">
              <a:solidFill>
                <a:srgbClr val="31333F"/>
              </a:solidFill>
              <a:effectLst/>
              <a:latin typeface="Source Sans Pro" panose="020B0503030403020204" pitchFamily="34" charset="0"/>
            </a:endParaRPr>
          </a:p>
          <a:p>
            <a:pPr algn="l"/>
            <a:r>
              <a:rPr lang="en-US" b="1" i="0" dirty="0">
                <a:solidFill>
                  <a:srgbClr val="31333F"/>
                </a:solidFill>
                <a:effectLst/>
                <a:latin typeface="Source Sans Pro" panose="020B0503030403020204" pitchFamily="34" charset="0"/>
              </a:rPr>
              <a:t>Decision Making</a:t>
            </a:r>
          </a:p>
          <a:p>
            <a:pPr algn="l"/>
            <a:r>
              <a:rPr lang="en-US" b="0" i="0" dirty="0">
                <a:solidFill>
                  <a:srgbClr val="31333F"/>
                </a:solidFill>
                <a:effectLst/>
                <a:latin typeface="Source Sans Pro" panose="020B0503030403020204" pitchFamily="34" charset="0"/>
              </a:rPr>
              <a:t>Based on these scores, here are some considerations for your employer:</a:t>
            </a:r>
          </a:p>
          <a:p>
            <a:pPr algn="l"/>
            <a:r>
              <a:rPr lang="en-US" b="1" i="0" dirty="0">
                <a:solidFill>
                  <a:srgbClr val="31333F"/>
                </a:solidFill>
                <a:effectLst/>
                <a:latin typeface="Source Sans Pro" panose="020B0503030403020204" pitchFamily="34" charset="0"/>
              </a:rPr>
              <a:t>Customer Satisfaction:</a:t>
            </a:r>
          </a:p>
          <a:p>
            <a:pPr algn="l"/>
            <a:r>
              <a:rPr lang="en-US" b="0" i="0" dirty="0">
                <a:solidFill>
                  <a:srgbClr val="31333F"/>
                </a:solidFill>
                <a:effectLst/>
                <a:latin typeface="Source Sans Pro" panose="020B0503030403020204" pitchFamily="34" charset="0"/>
              </a:rPr>
              <a:t>The high satisfaction score in Cluster 0 is a positive indicator. It suggests that a significant portion of the customer base is very satisfied, which is a good sign for customer retention and loyalty.</a:t>
            </a:r>
          </a:p>
          <a:p>
            <a:pPr algn="l"/>
            <a:r>
              <a:rPr lang="en-US" b="1" i="0" dirty="0">
                <a:solidFill>
                  <a:srgbClr val="31333F"/>
                </a:solidFill>
                <a:effectLst/>
                <a:latin typeface="Source Sans Pro" panose="020B0503030403020204" pitchFamily="34" charset="0"/>
              </a:rPr>
              <a:t>Customer Experience:</a:t>
            </a:r>
          </a:p>
          <a:p>
            <a:pPr algn="l"/>
            <a:r>
              <a:rPr lang="en-US" b="0" i="0" dirty="0">
                <a:solidFill>
                  <a:srgbClr val="31333F"/>
                </a:solidFill>
                <a:effectLst/>
                <a:latin typeface="Source Sans Pro" panose="020B0503030403020204" pitchFamily="34" charset="0"/>
              </a:rPr>
              <a:t>The experience scores are relatively close, with Cluster 1 having a slight edge. This indicates that the overall customer experience is fairly consistent across clusters, though there is room for improvement in satisfaction for Cluster 1.</a:t>
            </a:r>
          </a:p>
          <a:p>
            <a:pPr algn="l"/>
            <a:r>
              <a:rPr lang="en-US" b="1" i="0" dirty="0">
                <a:solidFill>
                  <a:srgbClr val="31333F"/>
                </a:solidFill>
                <a:effectLst/>
                <a:latin typeface="Source Sans Pro" panose="020B0503030403020204" pitchFamily="34" charset="0"/>
              </a:rPr>
              <a:t>Recommendation</a:t>
            </a:r>
          </a:p>
          <a:p>
            <a:pPr algn="l"/>
            <a:r>
              <a:rPr lang="en-US" b="0" i="0" dirty="0">
                <a:solidFill>
                  <a:srgbClr val="31333F"/>
                </a:solidFill>
                <a:effectLst/>
                <a:latin typeface="Source Sans Pro" panose="020B0503030403020204" pitchFamily="34" charset="0"/>
              </a:rPr>
              <a:t>Given the high satisfaction score in Cluster 0 and the relatively consistent experience scores, it seems that the company has a strong base of satisfied customers. However, the lower satisfaction in Cluster 1 suggests there are areas that need attention.</a:t>
            </a:r>
          </a:p>
          <a:p>
            <a:pPr algn="l"/>
            <a:endParaRPr lang="en-US" b="0" i="0" dirty="0">
              <a:solidFill>
                <a:srgbClr val="31333F"/>
              </a:solidFill>
              <a:effectLst/>
              <a:latin typeface="Source Sans Pro" panose="020B0503030403020204" pitchFamily="34" charset="0"/>
            </a:endParaRPr>
          </a:p>
          <a:p>
            <a:pPr algn="l"/>
            <a:r>
              <a:rPr lang="en-US" b="1" i="0" dirty="0">
                <a:solidFill>
                  <a:srgbClr val="31333F"/>
                </a:solidFill>
                <a:effectLst/>
                <a:latin typeface="Source Sans Pro" panose="020B0503030403020204" pitchFamily="34" charset="0"/>
              </a:rPr>
              <a:t>Recommendation: Proceed with the purchase, but with a strategy to improve customer satisfaction in Cluster 1. This could involve targeted improvements in customer service, product quality, or other areas impacting satisfaction.</a:t>
            </a:r>
          </a:p>
          <a:p>
            <a:pPr algn="l"/>
            <a:endParaRPr lang="en-US" b="1" i="0" dirty="0">
              <a:solidFill>
                <a:srgbClr val="000000"/>
              </a:solidFill>
              <a:effectLst/>
              <a:latin typeface="Helvetica Neue"/>
            </a:endParaRPr>
          </a:p>
        </p:txBody>
      </p:sp>
    </p:spTree>
    <p:extLst>
      <p:ext uri="{BB962C8B-B14F-4D97-AF65-F5344CB8AC3E}">
        <p14:creationId xmlns:p14="http://schemas.microsoft.com/office/powerpoint/2010/main" val="179749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45998"/>
            <a:ext cx="7890933" cy="553998"/>
          </a:xfrm>
        </p:spPr>
        <p:txBody>
          <a:bodyPr/>
          <a:lstStyle/>
          <a:p>
            <a:r>
              <a:rPr lang="en-US" sz="3600" u="sng" dirty="0">
                <a:solidFill>
                  <a:srgbClr val="FF0000"/>
                </a:solidFill>
              </a:rPr>
              <a:t> FINAL OUTPUT AFTER DEPLOYMENT</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20133" y="508001"/>
            <a:ext cx="11971867" cy="5497688"/>
          </a:xfrm>
        </p:spPr>
        <p:txBody>
          <a:bodyPr/>
          <a:lstStyle/>
          <a:p>
            <a:pPr algn="l"/>
            <a:r>
              <a:rPr lang="en-US" b="1" i="0" dirty="0">
                <a:solidFill>
                  <a:srgbClr val="31333F"/>
                </a:solidFill>
                <a:effectLst/>
                <a:latin typeface="Source Sans Pro" panose="020B0503030403020204" pitchFamily="34" charset="0"/>
              </a:rPr>
              <a:t>I</a:t>
            </a:r>
            <a:endParaRPr lang="en-US" b="1" i="0" dirty="0">
              <a:solidFill>
                <a:srgbClr val="000000"/>
              </a:solidFill>
              <a:effectLst/>
              <a:latin typeface="Helvetica Neue"/>
            </a:endParaRPr>
          </a:p>
        </p:txBody>
      </p:sp>
      <p:pic>
        <p:nvPicPr>
          <p:cNvPr id="3" name="Picture 2">
            <a:extLst>
              <a:ext uri="{FF2B5EF4-FFF2-40B4-BE49-F238E27FC236}">
                <a16:creationId xmlns:a16="http://schemas.microsoft.com/office/drawing/2014/main" id="{75F941C3-0A49-F253-DFD6-8D2BEED80B87}"/>
              </a:ext>
            </a:extLst>
          </p:cNvPr>
          <p:cNvPicPr>
            <a:picLocks noChangeAspect="1"/>
          </p:cNvPicPr>
          <p:nvPr/>
        </p:nvPicPr>
        <p:blipFill>
          <a:blip r:embed="rId3"/>
          <a:stretch>
            <a:fillRect/>
          </a:stretch>
        </p:blipFill>
        <p:spPr>
          <a:xfrm>
            <a:off x="0" y="508001"/>
            <a:ext cx="5712177" cy="5497688"/>
          </a:xfrm>
          <a:prstGeom prst="rect">
            <a:avLst/>
          </a:prstGeom>
        </p:spPr>
      </p:pic>
      <p:pic>
        <p:nvPicPr>
          <p:cNvPr id="6" name="Picture 5">
            <a:extLst>
              <a:ext uri="{FF2B5EF4-FFF2-40B4-BE49-F238E27FC236}">
                <a16:creationId xmlns:a16="http://schemas.microsoft.com/office/drawing/2014/main" id="{3730B2E9-063E-39A3-1645-C4A51BC88810}"/>
              </a:ext>
            </a:extLst>
          </p:cNvPr>
          <p:cNvPicPr>
            <a:picLocks noChangeAspect="1"/>
          </p:cNvPicPr>
          <p:nvPr/>
        </p:nvPicPr>
        <p:blipFill>
          <a:blip r:embed="rId4"/>
          <a:stretch>
            <a:fillRect/>
          </a:stretch>
        </p:blipFill>
        <p:spPr>
          <a:xfrm>
            <a:off x="5712178" y="507998"/>
            <a:ext cx="6479822" cy="5497687"/>
          </a:xfrm>
          <a:prstGeom prst="rect">
            <a:avLst/>
          </a:prstGeom>
        </p:spPr>
      </p:pic>
    </p:spTree>
    <p:extLst>
      <p:ext uri="{BB962C8B-B14F-4D97-AF65-F5344CB8AC3E}">
        <p14:creationId xmlns:p14="http://schemas.microsoft.com/office/powerpoint/2010/main" val="353873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0" y="5680580"/>
            <a:ext cx="12191999" cy="215444"/>
          </a:xfrm>
        </p:spPr>
        <p:txBody>
          <a:bodyPr/>
          <a:lstStyle/>
          <a:p>
            <a:endParaRPr lang="en-US" sz="1400" dirty="0"/>
          </a:p>
        </p:txBody>
      </p:sp>
      <p:sp>
        <p:nvSpPr>
          <p:cNvPr id="5" name="Text Placeholder 4">
            <a:extLst>
              <a:ext uri="{FF2B5EF4-FFF2-40B4-BE49-F238E27FC236}">
                <a16:creationId xmlns:a16="http://schemas.microsoft.com/office/drawing/2014/main" id="{2C25ABB6-1E27-98CF-9C34-E3427CCA71FA}"/>
              </a:ext>
            </a:extLst>
          </p:cNvPr>
          <p:cNvSpPr>
            <a:spLocks noGrp="1"/>
          </p:cNvSpPr>
          <p:nvPr>
            <p:ph type="body" sz="quarter" idx="12"/>
          </p:nvPr>
        </p:nvSpPr>
        <p:spPr>
          <a:xfrm>
            <a:off x="4710768" y="1"/>
            <a:ext cx="7481232" cy="2889956"/>
          </a:xfrm>
        </p:spPr>
        <p:txBody>
          <a:bodyPr/>
          <a:lstStyle/>
          <a:p>
            <a:r>
              <a:rPr lang="en-IN" sz="9600" b="1" dirty="0">
                <a:solidFill>
                  <a:srgbClr val="FFC000"/>
                </a:solidFill>
                <a:latin typeface="Broadway" panose="04040905080B02020502" pitchFamily="82" charset="0"/>
              </a:rPr>
              <a:t>THANK YOU</a:t>
            </a:r>
          </a:p>
          <a:p>
            <a:r>
              <a:rPr lang="en-US" sz="8800" dirty="0"/>
              <a:t>			</a:t>
            </a:r>
            <a:r>
              <a:rPr lang="en-US" sz="8800" b="1" dirty="0"/>
              <a:t> </a:t>
            </a:r>
            <a:r>
              <a:rPr lang="en-US" sz="1200" dirty="0"/>
              <a:t>	</a:t>
            </a:r>
            <a:r>
              <a:rPr lang="en-US" sz="8800" dirty="0"/>
              <a:t>		</a:t>
            </a:r>
            <a:endParaRPr lang="en-IN" sz="1200" b="1" dirty="0">
              <a:solidFill>
                <a:srgbClr val="FFC000"/>
              </a:solidFill>
              <a:latin typeface="Broadway" panose="04040905080B02020502" pitchFamily="82" charset="0"/>
            </a:endParaRPr>
          </a:p>
        </p:txBody>
      </p:sp>
      <p:pic>
        <p:nvPicPr>
          <p:cNvPr id="3" name="Picture 2">
            <a:extLst>
              <a:ext uri="{FF2B5EF4-FFF2-40B4-BE49-F238E27FC236}">
                <a16:creationId xmlns:a16="http://schemas.microsoft.com/office/drawing/2014/main" id="{9968F4BE-95F8-1B90-E668-77C158B97E6C}"/>
              </a:ext>
            </a:extLst>
          </p:cNvPr>
          <p:cNvPicPr>
            <a:picLocks noChangeAspect="1"/>
          </p:cNvPicPr>
          <p:nvPr/>
        </p:nvPicPr>
        <p:blipFill>
          <a:blip r:embed="rId3"/>
          <a:stretch>
            <a:fillRect/>
          </a:stretch>
        </p:blipFill>
        <p:spPr>
          <a:xfrm>
            <a:off x="0" y="0"/>
            <a:ext cx="4710767" cy="6858000"/>
          </a:xfrm>
          <a:prstGeom prst="rect">
            <a:avLst/>
          </a:prstGeom>
        </p:spPr>
      </p:pic>
      <p:pic>
        <p:nvPicPr>
          <p:cNvPr id="1026" name="Picture 2" descr="How to Invest in the Evolving Telecom Sector | Investing | US News">
            <a:extLst>
              <a:ext uri="{FF2B5EF4-FFF2-40B4-BE49-F238E27FC236}">
                <a16:creationId xmlns:a16="http://schemas.microsoft.com/office/drawing/2014/main" id="{0C4771EC-CCC9-62BE-9D33-D35E37069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767" y="2915354"/>
            <a:ext cx="7481232" cy="394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547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915701" y="124178"/>
            <a:ext cx="8470393" cy="772981"/>
          </a:xfrm>
        </p:spPr>
        <p:txBody>
          <a:bodyPr/>
          <a:lstStyle/>
          <a:p>
            <a:r>
              <a:rPr lang="en-US" u="sng" dirty="0">
                <a:solidFill>
                  <a:srgbClr val="FF0000"/>
                </a:solidFill>
              </a:rPr>
              <a:t>DATA DESCRIPTION</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315155" y="1016000"/>
            <a:ext cx="9561689" cy="4944841"/>
          </a:xfrm>
        </p:spPr>
        <p:txBody>
          <a:bodyPr/>
          <a:lstStyle/>
          <a:p>
            <a:pPr marL="342900" indent="-342900" algn="l">
              <a:buAutoNum type="arabicPeriod"/>
            </a:pPr>
            <a:r>
              <a:rPr lang="en-GB" b="1" u="sng" dirty="0">
                <a:latin typeface="Times New Roman" panose="02020603050405020304" pitchFamily="18" charset="0"/>
                <a:ea typeface="Arial" panose="020B0604020202020204" pitchFamily="34" charset="0"/>
              </a:rPr>
              <a:t>SOURCE OF MOBILE DATA</a:t>
            </a:r>
            <a:r>
              <a:rPr lang="en-GB" b="1" dirty="0">
                <a:latin typeface="Times New Roman" panose="02020603050405020304" pitchFamily="18" charset="0"/>
                <a:ea typeface="Arial" panose="020B0604020202020204" pitchFamily="34" charset="0"/>
              </a:rPr>
              <a:t>:  </a:t>
            </a:r>
            <a:r>
              <a:rPr lang="en-GB" dirty="0">
                <a:latin typeface="Times New Roman" panose="02020603050405020304" pitchFamily="18" charset="0"/>
                <a:ea typeface="Arial" panose="020B0604020202020204" pitchFamily="34" charset="0"/>
              </a:rPr>
              <a:t>The data used for the analysis is provided by Next Hikes.</a:t>
            </a:r>
          </a:p>
          <a:p>
            <a:pPr marL="342900" indent="-342900" algn="l">
              <a:buAutoNum type="arabicPeriod"/>
            </a:pPr>
            <a:endParaRPr lang="en-GB" dirty="0">
              <a:latin typeface="Times New Roman" panose="02020603050405020304" pitchFamily="18" charset="0"/>
              <a:ea typeface="Arial" panose="020B0604020202020204" pitchFamily="34" charset="0"/>
            </a:endParaRPr>
          </a:p>
          <a:p>
            <a:pPr marL="342900" indent="-342900" algn="l">
              <a:buAutoNum type="arabicPeriod"/>
            </a:pPr>
            <a:r>
              <a:rPr lang="en-GB" b="1" u="sng" dirty="0">
                <a:latin typeface="Times New Roman" panose="02020603050405020304" pitchFamily="18" charset="0"/>
                <a:ea typeface="Arial" panose="020B0604020202020204" pitchFamily="34" charset="0"/>
              </a:rPr>
              <a:t>FEATURES/VARIABLES INCLUDED</a:t>
            </a:r>
            <a:r>
              <a:rPr lang="en-GB" dirty="0">
                <a:latin typeface="Times New Roman" panose="02020603050405020304" pitchFamily="18" charset="0"/>
                <a:ea typeface="Arial" panose="020B0604020202020204" pitchFamily="34" charset="0"/>
              </a:rPr>
              <a:t>:  There are around  55 features and variables included in the data.   The most common and important variables include Experience Score, Engagement Score and Satisfaction Score etc.</a:t>
            </a:r>
          </a:p>
          <a:p>
            <a:pPr marL="342900" indent="-342900" algn="l">
              <a:buAutoNum type="arabicPeriod"/>
            </a:pPr>
            <a:endParaRPr lang="en-GB" dirty="0">
              <a:latin typeface="Times New Roman" panose="02020603050405020304" pitchFamily="18" charset="0"/>
              <a:ea typeface="Arial" panose="020B0604020202020204" pitchFamily="34" charset="0"/>
            </a:endParaRPr>
          </a:p>
          <a:p>
            <a:pPr marL="342900" indent="-342900" algn="l">
              <a:buAutoNum type="arabicPeriod"/>
            </a:pPr>
            <a:r>
              <a:rPr lang="en-GB" b="1" u="sng" dirty="0">
                <a:latin typeface="Times New Roman" panose="02020603050405020304" pitchFamily="18" charset="0"/>
                <a:ea typeface="Arial" panose="020B0604020202020204" pitchFamily="34" charset="0"/>
              </a:rPr>
              <a:t>DATA SIZE AND FORMAT</a:t>
            </a:r>
            <a:r>
              <a:rPr lang="en-GB" dirty="0">
                <a:latin typeface="Times New Roman" panose="02020603050405020304" pitchFamily="18" charset="0"/>
                <a:ea typeface="Arial" panose="020B0604020202020204" pitchFamily="34" charset="0"/>
              </a:rPr>
              <a:t>:  The data has around 150001 rows and 55 columns in the form of csv.</a:t>
            </a:r>
          </a:p>
          <a:p>
            <a:pPr marL="342900" indent="-342900" algn="l">
              <a:buAutoNum type="arabicPeriod"/>
            </a:pPr>
            <a:endParaRPr lang="en-GB" dirty="0">
              <a:latin typeface="Times New Roman" panose="02020603050405020304" pitchFamily="18" charset="0"/>
              <a:ea typeface="Arial" panose="020B0604020202020204" pitchFamily="34" charset="0"/>
            </a:endParaRPr>
          </a:p>
          <a:p>
            <a:pPr marL="342900" indent="-342900" algn="l">
              <a:buAutoNum type="arabicPeriod"/>
            </a:pPr>
            <a:r>
              <a:rPr lang="en-GB" b="1" u="sng" dirty="0">
                <a:latin typeface="Times New Roman" panose="02020603050405020304" pitchFamily="18" charset="0"/>
                <a:ea typeface="Arial" panose="020B0604020202020204" pitchFamily="34" charset="0"/>
              </a:rPr>
              <a:t>NECESSARY LIBRARIES TO BE IMPORTED:</a:t>
            </a:r>
            <a:r>
              <a:rPr lang="en-GB" dirty="0">
                <a:latin typeface="Times New Roman" panose="02020603050405020304" pitchFamily="18" charset="0"/>
                <a:ea typeface="Arial" panose="020B0604020202020204" pitchFamily="34" charset="0"/>
              </a:rPr>
              <a:t>   </a:t>
            </a:r>
            <a:r>
              <a:rPr lang="en-GB" dirty="0" err="1">
                <a:latin typeface="Times New Roman" panose="02020603050405020304" pitchFamily="18" charset="0"/>
                <a:ea typeface="Arial" panose="020B0604020202020204" pitchFamily="34" charset="0"/>
              </a:rPr>
              <a:t>Jupyter</a:t>
            </a:r>
            <a:r>
              <a:rPr lang="en-GB" dirty="0">
                <a:latin typeface="Times New Roman" panose="02020603050405020304" pitchFamily="18" charset="0"/>
                <a:ea typeface="Arial" panose="020B0604020202020204" pitchFamily="34" charset="0"/>
              </a:rPr>
              <a:t> notebook and VS Code</a:t>
            </a:r>
          </a:p>
          <a:p>
            <a:pPr algn="l"/>
            <a:r>
              <a:rPr lang="en-GB" dirty="0">
                <a:latin typeface="Times New Roman" panose="02020603050405020304" pitchFamily="18" charset="0"/>
                <a:ea typeface="Arial" panose="020B0604020202020204" pitchFamily="34" charset="0"/>
              </a:rPr>
              <a:t>	</a:t>
            </a:r>
            <a:r>
              <a:rPr lang="en-US" dirty="0">
                <a:latin typeface="Times New Roman" panose="02020603050405020304" pitchFamily="18" charset="0"/>
                <a:ea typeface="Arial" panose="020B0604020202020204" pitchFamily="34" charset="0"/>
              </a:rPr>
              <a:t>import pandas as pd</a:t>
            </a:r>
          </a:p>
          <a:p>
            <a:pPr algn="l"/>
            <a:r>
              <a:rPr lang="en-US" dirty="0">
                <a:latin typeface="Times New Roman" panose="02020603050405020304" pitchFamily="18" charset="0"/>
                <a:ea typeface="Arial" panose="020B0604020202020204" pitchFamily="34" charset="0"/>
              </a:rPr>
              <a:t>	import </a:t>
            </a:r>
            <a:r>
              <a:rPr lang="en-US" dirty="0" err="1">
                <a:latin typeface="Times New Roman" panose="02020603050405020304" pitchFamily="18" charset="0"/>
                <a:ea typeface="Arial" panose="020B0604020202020204" pitchFamily="34" charset="0"/>
              </a:rPr>
              <a:t>numpy</a:t>
            </a:r>
            <a:r>
              <a:rPr lang="en-US" dirty="0">
                <a:latin typeface="Times New Roman" panose="02020603050405020304" pitchFamily="18" charset="0"/>
                <a:ea typeface="Arial" panose="020B0604020202020204" pitchFamily="34" charset="0"/>
              </a:rPr>
              <a:t> as np</a:t>
            </a:r>
          </a:p>
          <a:p>
            <a:pPr algn="l"/>
            <a:r>
              <a:rPr lang="en-US" dirty="0">
                <a:latin typeface="Times New Roman" panose="02020603050405020304" pitchFamily="18" charset="0"/>
                <a:ea typeface="Arial" panose="020B0604020202020204" pitchFamily="34" charset="0"/>
              </a:rPr>
              <a:t>	import </a:t>
            </a:r>
            <a:r>
              <a:rPr lang="en-US" dirty="0" err="1">
                <a:latin typeface="Times New Roman" panose="02020603050405020304" pitchFamily="18" charset="0"/>
                <a:ea typeface="Arial" panose="020B0604020202020204" pitchFamily="34" charset="0"/>
              </a:rPr>
              <a:t>matplotlib.pyplot</a:t>
            </a:r>
            <a:r>
              <a:rPr lang="en-US" dirty="0">
                <a:latin typeface="Times New Roman" panose="02020603050405020304" pitchFamily="18" charset="0"/>
                <a:ea typeface="Arial" panose="020B0604020202020204" pitchFamily="34" charset="0"/>
              </a:rPr>
              <a:t> as </a:t>
            </a:r>
            <a:r>
              <a:rPr lang="en-US" dirty="0" err="1">
                <a:latin typeface="Times New Roman" panose="02020603050405020304" pitchFamily="18" charset="0"/>
                <a:ea typeface="Arial" panose="020B0604020202020204" pitchFamily="34" charset="0"/>
              </a:rPr>
              <a:t>plt</a:t>
            </a:r>
            <a:endParaRPr lang="en-US" dirty="0">
              <a:latin typeface="Times New Roman" panose="02020603050405020304" pitchFamily="18" charset="0"/>
              <a:ea typeface="Arial" panose="020B0604020202020204" pitchFamily="34" charset="0"/>
            </a:endParaRPr>
          </a:p>
          <a:p>
            <a:pPr algn="l"/>
            <a:r>
              <a:rPr lang="en-US" dirty="0">
                <a:latin typeface="Times New Roman" panose="02020603050405020304" pitchFamily="18" charset="0"/>
                <a:ea typeface="Arial" panose="020B0604020202020204" pitchFamily="34" charset="0"/>
              </a:rPr>
              <a:t>	import seaborn as </a:t>
            </a:r>
            <a:r>
              <a:rPr lang="en-US" dirty="0" err="1">
                <a:latin typeface="Times New Roman" panose="02020603050405020304" pitchFamily="18" charset="0"/>
                <a:ea typeface="Arial" panose="020B0604020202020204" pitchFamily="34" charset="0"/>
              </a:rPr>
              <a:t>sns</a:t>
            </a:r>
            <a:endParaRPr lang="en-US" dirty="0">
              <a:latin typeface="Times New Roman" panose="02020603050405020304" pitchFamily="18" charset="0"/>
              <a:ea typeface="Arial" panose="020B0604020202020204" pitchFamily="34" charset="0"/>
            </a:endParaRPr>
          </a:p>
          <a:p>
            <a:pPr algn="l"/>
            <a:r>
              <a:rPr lang="en-US" sz="1800" dirty="0">
                <a:effectLst/>
                <a:latin typeface="Times New Roman" panose="02020603050405020304" pitchFamily="18" charset="0"/>
                <a:ea typeface="Arial" panose="020B0604020202020204" pitchFamily="34" charset="0"/>
              </a:rPr>
              <a:t>	from </a:t>
            </a:r>
            <a:r>
              <a:rPr lang="en-US" sz="1800" dirty="0" err="1">
                <a:effectLst/>
                <a:latin typeface="Times New Roman" panose="02020603050405020304" pitchFamily="18" charset="0"/>
                <a:ea typeface="Arial" panose="020B0604020202020204" pitchFamily="34" charset="0"/>
              </a:rPr>
              <a:t>sklearn.model_selection</a:t>
            </a:r>
            <a:r>
              <a:rPr lang="en-US" sz="1800" dirty="0">
                <a:effectLst/>
                <a:latin typeface="Times New Roman" panose="02020603050405020304" pitchFamily="18" charset="0"/>
                <a:ea typeface="Arial" panose="020B0604020202020204" pitchFamily="34" charset="0"/>
              </a:rPr>
              <a:t> import </a:t>
            </a:r>
            <a:r>
              <a:rPr lang="en-US" sz="1800" dirty="0" err="1">
                <a:effectLst/>
                <a:latin typeface="Times New Roman" panose="02020603050405020304" pitchFamily="18" charset="0"/>
                <a:ea typeface="Arial" panose="020B0604020202020204" pitchFamily="34" charset="0"/>
              </a:rPr>
              <a:t>train_test_split</a:t>
            </a:r>
            <a:endParaRPr lang="en-US" sz="1800" dirty="0">
              <a:effectLst/>
              <a:latin typeface="Times New Roman" panose="02020603050405020304" pitchFamily="18" charset="0"/>
              <a:ea typeface="Arial" panose="020B0604020202020204" pitchFamily="34" charset="0"/>
            </a:endParaRPr>
          </a:p>
          <a:p>
            <a:pPr algn="l"/>
            <a:r>
              <a:rPr lang="en-US" dirty="0">
                <a:latin typeface="Times New Roman" panose="02020603050405020304" pitchFamily="18" charset="0"/>
                <a:ea typeface="Arial" panose="020B0604020202020204" pitchFamily="34" charset="0"/>
              </a:rPr>
              <a:t>	from </a:t>
            </a:r>
            <a:r>
              <a:rPr lang="en-US" dirty="0" err="1">
                <a:latin typeface="Times New Roman" panose="02020603050405020304" pitchFamily="18" charset="0"/>
                <a:ea typeface="Arial" panose="020B0604020202020204" pitchFamily="34" charset="0"/>
              </a:rPr>
              <a:t>sklearn.ensemble</a:t>
            </a:r>
            <a:r>
              <a:rPr lang="en-US" dirty="0">
                <a:latin typeface="Times New Roman" panose="02020603050405020304" pitchFamily="18" charset="0"/>
                <a:ea typeface="Arial" panose="020B0604020202020204" pitchFamily="34" charset="0"/>
              </a:rPr>
              <a:t> import </a:t>
            </a:r>
            <a:r>
              <a:rPr lang="en-US" dirty="0" err="1">
                <a:latin typeface="Times New Roman" panose="02020603050405020304" pitchFamily="18" charset="0"/>
                <a:ea typeface="Arial" panose="020B0604020202020204" pitchFamily="34" charset="0"/>
              </a:rPr>
              <a:t>RandomForestRegressor</a:t>
            </a:r>
            <a:endParaRPr lang="en-US" dirty="0">
              <a:latin typeface="Times New Roman" panose="02020603050405020304" pitchFamily="18" charset="0"/>
              <a:ea typeface="Arial" panose="020B0604020202020204" pitchFamily="34" charset="0"/>
            </a:endParaRPr>
          </a:p>
          <a:p>
            <a:pPr algn="l"/>
            <a:r>
              <a:rPr lang="en-US" sz="1800" dirty="0">
                <a:effectLst/>
                <a:latin typeface="Times New Roman" panose="02020603050405020304" pitchFamily="18" charset="0"/>
                <a:ea typeface="Arial" panose="020B0604020202020204" pitchFamily="34" charset="0"/>
              </a:rPr>
              <a:t>	from </a:t>
            </a:r>
            <a:r>
              <a:rPr lang="en-US" sz="1800" dirty="0" err="1">
                <a:effectLst/>
                <a:latin typeface="Times New Roman" panose="02020603050405020304" pitchFamily="18" charset="0"/>
                <a:ea typeface="Arial" panose="020B0604020202020204" pitchFamily="34" charset="0"/>
              </a:rPr>
              <a:t>xgboost</a:t>
            </a:r>
            <a:r>
              <a:rPr lang="en-US" sz="1800" dirty="0">
                <a:effectLst/>
                <a:latin typeface="Times New Roman" panose="02020603050405020304" pitchFamily="18" charset="0"/>
                <a:ea typeface="Arial" panose="020B0604020202020204" pitchFamily="34" charset="0"/>
              </a:rPr>
              <a:t> import </a:t>
            </a:r>
            <a:r>
              <a:rPr lang="en-US" sz="1800" dirty="0" err="1">
                <a:effectLst/>
                <a:latin typeface="Times New Roman" panose="02020603050405020304" pitchFamily="18" charset="0"/>
                <a:ea typeface="Arial" panose="020B0604020202020204" pitchFamily="34" charset="0"/>
              </a:rPr>
              <a:t>XGBRegressor</a:t>
            </a:r>
            <a:endParaRPr lang="en-US" sz="1800" dirty="0">
              <a:effectLst/>
              <a:latin typeface="Times New Roman" panose="02020603050405020304" pitchFamily="18" charset="0"/>
              <a:ea typeface="Arial" panose="020B0604020202020204" pitchFamily="34" charset="0"/>
            </a:endParaRPr>
          </a:p>
          <a:p>
            <a:pPr algn="l"/>
            <a:r>
              <a:rPr lang="en-US" dirty="0">
                <a:latin typeface="Times New Roman" panose="02020603050405020304" pitchFamily="18" charset="0"/>
                <a:ea typeface="Arial" panose="020B0604020202020204" pitchFamily="34" charset="0"/>
              </a:rPr>
              <a:t>	from </a:t>
            </a:r>
            <a:r>
              <a:rPr lang="en-US" dirty="0" err="1">
                <a:latin typeface="Times New Roman" panose="02020603050405020304" pitchFamily="18" charset="0"/>
                <a:ea typeface="Arial" panose="020B0604020202020204" pitchFamily="34" charset="0"/>
              </a:rPr>
              <a:t>sklearn.metrics</a:t>
            </a:r>
            <a:r>
              <a:rPr lang="en-US" dirty="0">
                <a:latin typeface="Times New Roman" panose="02020603050405020304" pitchFamily="18" charset="0"/>
                <a:ea typeface="Arial" panose="020B0604020202020204" pitchFamily="34" charset="0"/>
              </a:rPr>
              <a:t> import </a:t>
            </a:r>
            <a:r>
              <a:rPr lang="en-US" dirty="0" err="1">
                <a:latin typeface="Times New Roman" panose="02020603050405020304" pitchFamily="18" charset="0"/>
                <a:ea typeface="Arial" panose="020B0604020202020204" pitchFamily="34" charset="0"/>
              </a:rPr>
              <a:t>mean_absolute_error</a:t>
            </a:r>
            <a:r>
              <a:rPr lang="en-US" dirty="0">
                <a:latin typeface="Times New Roman" panose="02020603050405020304" pitchFamily="18" charset="0"/>
                <a:ea typeface="Arial" panose="020B0604020202020204" pitchFamily="34" charset="0"/>
              </a:rPr>
              <a:t>, </a:t>
            </a:r>
            <a:r>
              <a:rPr lang="en-US" dirty="0" err="1">
                <a:latin typeface="Times New Roman" panose="02020603050405020304" pitchFamily="18" charset="0"/>
                <a:ea typeface="Arial" panose="020B0604020202020204" pitchFamily="34" charset="0"/>
              </a:rPr>
              <a:t>mean_squared_error</a:t>
            </a:r>
            <a:r>
              <a:rPr lang="en-US" dirty="0">
                <a:latin typeface="Times New Roman" panose="02020603050405020304" pitchFamily="18" charset="0"/>
                <a:ea typeface="Arial" panose="020B0604020202020204" pitchFamily="34" charset="0"/>
              </a:rPr>
              <a:t>, r2_score</a:t>
            </a:r>
          </a:p>
          <a:p>
            <a:pPr algn="l"/>
            <a:endParaRPr lang="en-US" sz="1800" dirty="0">
              <a:effectLst/>
              <a:latin typeface="Times New Roman" panose="02020603050405020304" pitchFamily="18" charset="0"/>
              <a:ea typeface="Arial" panose="020B0604020202020204" pitchFamily="34" charset="0"/>
            </a:endParaRPr>
          </a:p>
          <a:p>
            <a:pPr algn="l"/>
            <a:endParaRPr lang="en-IN" sz="1800" dirty="0">
              <a:effectLst/>
              <a:latin typeface="Arial" panose="020B0604020202020204" pitchFamily="34" charset="0"/>
              <a:ea typeface="Arial" panose="020B0604020202020204" pitchFamily="34" charset="0"/>
            </a:endParaRPr>
          </a:p>
          <a:p>
            <a:pPr algn="l"/>
            <a:endParaRPr lang="en-US" dirty="0"/>
          </a:p>
        </p:txBody>
      </p:sp>
    </p:spTree>
    <p:extLst>
      <p:ext uri="{BB962C8B-B14F-4D97-AF65-F5344CB8AC3E}">
        <p14:creationId xmlns:p14="http://schemas.microsoft.com/office/powerpoint/2010/main" val="84648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145913"/>
            <a:ext cx="7890933" cy="553998"/>
          </a:xfrm>
        </p:spPr>
        <p:txBody>
          <a:bodyPr/>
          <a:lstStyle/>
          <a:p>
            <a:r>
              <a:rPr lang="en-US" sz="3600" u="sng" dirty="0">
                <a:solidFill>
                  <a:srgbClr val="FF0000"/>
                </a:solidFill>
              </a:rPr>
              <a:t>TASK 1- USER OVERVIEW ANALYSIS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439386" y="699910"/>
            <a:ext cx="11186557" cy="5035871"/>
          </a:xfrm>
        </p:spPr>
        <p:txBody>
          <a:bodyPr/>
          <a:lstStyle/>
          <a:p>
            <a:pPr algn="l"/>
            <a:r>
              <a:rPr lang="en-US" b="1" i="0" dirty="0">
                <a:solidFill>
                  <a:srgbClr val="000000"/>
                </a:solidFill>
                <a:effectLst/>
                <a:latin typeface="Helvetica Neue"/>
              </a:rPr>
              <a:t>To Identify the Top 10 Handsets Used by Customers:</a:t>
            </a:r>
          </a:p>
          <a:p>
            <a:pPr algn="l"/>
            <a:endParaRPr lang="en-US" b="1" dirty="0">
              <a:solidFill>
                <a:srgbClr val="000000"/>
              </a:solidFill>
              <a:latin typeface="Helvetica Neue"/>
            </a:endParaRPr>
          </a:p>
          <a:p>
            <a:pPr algn="l"/>
            <a:endParaRPr lang="en-US" b="1" i="0" dirty="0">
              <a:solidFill>
                <a:srgbClr val="000000"/>
              </a:solidFill>
              <a:effectLst/>
              <a:latin typeface="Helvetica Neue"/>
            </a:endParaRPr>
          </a:p>
          <a:p>
            <a:pPr algn="l"/>
            <a:r>
              <a:rPr lang="en-IN"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26FD09A-77BA-61C6-5ED6-0F05C8BDCBCC}"/>
              </a:ext>
            </a:extLst>
          </p:cNvPr>
          <p:cNvPicPr>
            <a:picLocks noChangeAspect="1"/>
          </p:cNvPicPr>
          <p:nvPr/>
        </p:nvPicPr>
        <p:blipFill>
          <a:blip r:embed="rId3"/>
          <a:stretch>
            <a:fillRect/>
          </a:stretch>
        </p:blipFill>
        <p:spPr>
          <a:xfrm>
            <a:off x="566056" y="1122219"/>
            <a:ext cx="3147987" cy="2998368"/>
          </a:xfrm>
          <a:prstGeom prst="rect">
            <a:avLst/>
          </a:prstGeom>
        </p:spPr>
      </p:pic>
      <p:pic>
        <p:nvPicPr>
          <p:cNvPr id="6" name="Picture 5">
            <a:extLst>
              <a:ext uri="{FF2B5EF4-FFF2-40B4-BE49-F238E27FC236}">
                <a16:creationId xmlns:a16="http://schemas.microsoft.com/office/drawing/2014/main" id="{15DE1966-8708-5372-2198-BD4F8C97401B}"/>
              </a:ext>
            </a:extLst>
          </p:cNvPr>
          <p:cNvPicPr>
            <a:picLocks noChangeAspect="1"/>
          </p:cNvPicPr>
          <p:nvPr/>
        </p:nvPicPr>
        <p:blipFill>
          <a:blip r:embed="rId4"/>
          <a:stretch>
            <a:fillRect/>
          </a:stretch>
        </p:blipFill>
        <p:spPr>
          <a:xfrm>
            <a:off x="4651021" y="1122220"/>
            <a:ext cx="7101592" cy="2998368"/>
          </a:xfrm>
          <a:prstGeom prst="rect">
            <a:avLst/>
          </a:prstGeom>
        </p:spPr>
      </p:pic>
      <p:sp>
        <p:nvSpPr>
          <p:cNvPr id="10" name="TextBox 9">
            <a:extLst>
              <a:ext uri="{FF2B5EF4-FFF2-40B4-BE49-F238E27FC236}">
                <a16:creationId xmlns:a16="http://schemas.microsoft.com/office/drawing/2014/main" id="{DD231719-68C7-0AAB-3CEA-7B678EFB3DDE}"/>
              </a:ext>
            </a:extLst>
          </p:cNvPr>
          <p:cNvSpPr txBox="1"/>
          <p:nvPr/>
        </p:nvSpPr>
        <p:spPr>
          <a:xfrm>
            <a:off x="196770" y="4120587"/>
            <a:ext cx="12595838" cy="2031325"/>
          </a:xfrm>
          <a:prstGeom prst="rect">
            <a:avLst/>
          </a:prstGeom>
          <a:noFill/>
        </p:spPr>
        <p:txBody>
          <a:bodyPr wrap="square" rtlCol="0">
            <a:spAutoFit/>
          </a:bodyPr>
          <a:lstStyle/>
          <a:p>
            <a:pPr algn="l" rtl="0"/>
            <a:endParaRPr lang="en-US" b="1" i="0" dirty="0">
              <a:solidFill>
                <a:srgbClr val="000000"/>
              </a:solidFill>
              <a:effectLst/>
              <a:latin typeface="inherit"/>
            </a:endParaRPr>
          </a:p>
          <a:p>
            <a:pPr algn="l" rtl="0"/>
            <a:r>
              <a:rPr lang="en-US" b="1" i="0" dirty="0">
                <a:solidFill>
                  <a:srgbClr val="000000"/>
                </a:solidFill>
                <a:effectLst/>
                <a:latin typeface="inherit"/>
              </a:rPr>
              <a:t>Interpretation:</a:t>
            </a:r>
          </a:p>
          <a:p>
            <a:pPr algn="l" rtl="0"/>
            <a:r>
              <a:rPr lang="en-US" b="1" i="0" dirty="0">
                <a:solidFill>
                  <a:srgbClr val="000000"/>
                </a:solidFill>
                <a:effectLst/>
                <a:latin typeface="inherit"/>
              </a:rPr>
              <a:t>Top Handsets and Manufacturers:</a:t>
            </a:r>
          </a:p>
          <a:p>
            <a:pPr algn="l" rtl="0">
              <a:buFont typeface="+mj-lt"/>
              <a:buAutoNum type="arabicPeriod"/>
            </a:pPr>
            <a:r>
              <a:rPr lang="en-US" b="0" i="0" dirty="0">
                <a:solidFill>
                  <a:srgbClr val="000000"/>
                </a:solidFill>
                <a:effectLst/>
                <a:latin typeface="Helvetica Neue"/>
              </a:rPr>
              <a:t>Huawei B528S-23A leads as the most popular handset, with a significant margin over other models.</a:t>
            </a:r>
          </a:p>
          <a:p>
            <a:pPr algn="l" rtl="0">
              <a:buFont typeface="+mj-lt"/>
              <a:buAutoNum type="arabicPeriod"/>
            </a:pPr>
            <a:r>
              <a:rPr lang="en-US" b="0" i="0" dirty="0">
                <a:solidFill>
                  <a:srgbClr val="000000"/>
                </a:solidFill>
                <a:effectLst/>
                <a:latin typeface="Helvetica Neue"/>
              </a:rPr>
              <a:t>Apple dominates the market with a variety of iPhone models, collectively representing the majority of top handsets.</a:t>
            </a:r>
          </a:p>
          <a:p>
            <a:pPr algn="l" rtl="0">
              <a:buFont typeface="+mj-lt"/>
              <a:buAutoNum type="arabicPeriod"/>
            </a:pPr>
            <a:r>
              <a:rPr lang="en-US" b="0" i="0" dirty="0">
                <a:solidFill>
                  <a:srgbClr val="000000"/>
                </a:solidFill>
                <a:effectLst/>
                <a:latin typeface="Helvetica Neue"/>
              </a:rPr>
              <a:t>Samsung holds a strong presence with notable models like the Galaxy S8 and A5, though less dominant than Apple.</a:t>
            </a:r>
          </a:p>
          <a:p>
            <a:endParaRPr lang="en-IN" dirty="0"/>
          </a:p>
        </p:txBody>
      </p:sp>
    </p:spTree>
    <p:extLst>
      <p:ext uri="{BB962C8B-B14F-4D97-AF65-F5344CB8AC3E}">
        <p14:creationId xmlns:p14="http://schemas.microsoft.com/office/powerpoint/2010/main" val="110043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411737"/>
            <a:ext cx="8748889" cy="253280"/>
          </a:xfrm>
        </p:spPr>
        <p:txBody>
          <a:bodyPr/>
          <a:lstStyle/>
          <a:p>
            <a:r>
              <a:rPr lang="en-US" sz="4000" u="sng" dirty="0">
                <a:solidFill>
                  <a:srgbClr val="FF0000"/>
                </a:solidFill>
              </a:rPr>
              <a:t>TASK 1- USER OVERVIEW </a:t>
            </a:r>
            <a:r>
              <a:rPr lang="en-US" sz="3600" u="sng" dirty="0">
                <a:solidFill>
                  <a:srgbClr val="FF0000"/>
                </a:solidFill>
              </a:rPr>
              <a:t>ANALYSIS</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439386" y="801511"/>
            <a:ext cx="11542119" cy="4934270"/>
          </a:xfrm>
        </p:spPr>
        <p:txBody>
          <a:bodyPr/>
          <a:lstStyle/>
          <a:p>
            <a:pPr algn="l"/>
            <a:r>
              <a:rPr lang="en-US" b="1" i="0" dirty="0">
                <a:solidFill>
                  <a:srgbClr val="000000"/>
                </a:solidFill>
                <a:effectLst/>
                <a:latin typeface="Helvetica Neue"/>
              </a:rPr>
              <a:t>To Identify the Top 3 Handset Manufacturers</a:t>
            </a:r>
          </a:p>
          <a:p>
            <a:pPr algn="l"/>
            <a:endParaRPr lang="en-IN" sz="18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algn="l"/>
            <a:endParaRPr lang="en-IN" sz="18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US" sz="1800" dirty="0">
              <a:effectLst/>
              <a:latin typeface="Arial" panose="020B0604020202020204" pitchFamily="34" charset="0"/>
              <a:ea typeface="Arial" panose="020B0604020202020204" pitchFamily="34" charset="0"/>
              <a:cs typeface="Arial" panose="020B0604020202020204" pitchFamily="34" charset="0"/>
            </a:endParaRPr>
          </a:p>
          <a:p>
            <a:pPr algn="l"/>
            <a:r>
              <a:rPr lang="en-US" sz="1800" dirty="0">
                <a:effectLst/>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CFFB52E-E26E-6700-E1E7-72BDE24A80D3}"/>
              </a:ext>
            </a:extLst>
          </p:cNvPr>
          <p:cNvPicPr>
            <a:picLocks noChangeAspect="1"/>
          </p:cNvPicPr>
          <p:nvPr/>
        </p:nvPicPr>
        <p:blipFill>
          <a:blip r:embed="rId3"/>
          <a:stretch>
            <a:fillRect/>
          </a:stretch>
        </p:blipFill>
        <p:spPr>
          <a:xfrm>
            <a:off x="100951" y="1263176"/>
            <a:ext cx="2105319" cy="1552534"/>
          </a:xfrm>
          <a:prstGeom prst="rect">
            <a:avLst/>
          </a:prstGeom>
        </p:spPr>
      </p:pic>
      <p:pic>
        <p:nvPicPr>
          <p:cNvPr id="8" name="Picture 7">
            <a:extLst>
              <a:ext uri="{FF2B5EF4-FFF2-40B4-BE49-F238E27FC236}">
                <a16:creationId xmlns:a16="http://schemas.microsoft.com/office/drawing/2014/main" id="{3AC53D6E-8E77-6190-C671-18E580ACDDE3}"/>
              </a:ext>
            </a:extLst>
          </p:cNvPr>
          <p:cNvPicPr>
            <a:picLocks noChangeAspect="1"/>
          </p:cNvPicPr>
          <p:nvPr/>
        </p:nvPicPr>
        <p:blipFill>
          <a:blip r:embed="rId4"/>
          <a:stretch>
            <a:fillRect/>
          </a:stretch>
        </p:blipFill>
        <p:spPr>
          <a:xfrm>
            <a:off x="2645656" y="1023001"/>
            <a:ext cx="4039725" cy="2405999"/>
          </a:xfrm>
          <a:prstGeom prst="rect">
            <a:avLst/>
          </a:prstGeom>
        </p:spPr>
      </p:pic>
      <p:sp>
        <p:nvSpPr>
          <p:cNvPr id="9" name="TextBox 8">
            <a:extLst>
              <a:ext uri="{FF2B5EF4-FFF2-40B4-BE49-F238E27FC236}">
                <a16:creationId xmlns:a16="http://schemas.microsoft.com/office/drawing/2014/main" id="{EDD4C9F3-B84C-9FC1-3229-92721DE1ADF9}"/>
              </a:ext>
            </a:extLst>
          </p:cNvPr>
          <p:cNvSpPr txBox="1"/>
          <p:nvPr/>
        </p:nvSpPr>
        <p:spPr>
          <a:xfrm>
            <a:off x="8461094" y="801511"/>
            <a:ext cx="6350932" cy="923330"/>
          </a:xfrm>
          <a:prstGeom prst="rect">
            <a:avLst/>
          </a:prstGeom>
          <a:noFill/>
        </p:spPr>
        <p:txBody>
          <a:bodyPr wrap="square" rtlCol="0">
            <a:spAutoFit/>
          </a:bodyPr>
          <a:lstStyle/>
          <a:p>
            <a:r>
              <a:rPr lang="en-US" b="1" i="0" dirty="0">
                <a:solidFill>
                  <a:srgbClr val="000000"/>
                </a:solidFill>
                <a:effectLst/>
                <a:latin typeface="Helvetica Neue"/>
              </a:rPr>
              <a:t>Identify the Top 5 Handsets per </a:t>
            </a:r>
          </a:p>
          <a:p>
            <a:r>
              <a:rPr lang="en-US" b="1" i="0" dirty="0">
                <a:solidFill>
                  <a:srgbClr val="000000"/>
                </a:solidFill>
                <a:effectLst/>
                <a:latin typeface="Helvetica Neue"/>
              </a:rPr>
              <a:t>Top 3 Handset Manufacturer</a:t>
            </a:r>
          </a:p>
          <a:p>
            <a:endParaRPr lang="en-IN" dirty="0"/>
          </a:p>
        </p:txBody>
      </p:sp>
      <p:pic>
        <p:nvPicPr>
          <p:cNvPr id="12" name="Picture 11">
            <a:extLst>
              <a:ext uri="{FF2B5EF4-FFF2-40B4-BE49-F238E27FC236}">
                <a16:creationId xmlns:a16="http://schemas.microsoft.com/office/drawing/2014/main" id="{F1F492B2-FE5B-4B6D-A69E-467AEB7454EE}"/>
              </a:ext>
            </a:extLst>
          </p:cNvPr>
          <p:cNvPicPr>
            <a:picLocks noChangeAspect="1"/>
          </p:cNvPicPr>
          <p:nvPr/>
        </p:nvPicPr>
        <p:blipFill>
          <a:blip r:embed="rId5"/>
          <a:stretch>
            <a:fillRect/>
          </a:stretch>
        </p:blipFill>
        <p:spPr>
          <a:xfrm>
            <a:off x="8380071" y="1423707"/>
            <a:ext cx="3601434" cy="5434293"/>
          </a:xfrm>
          <a:prstGeom prst="rect">
            <a:avLst/>
          </a:prstGeom>
        </p:spPr>
      </p:pic>
      <p:pic>
        <p:nvPicPr>
          <p:cNvPr id="15" name="Picture 14">
            <a:extLst>
              <a:ext uri="{FF2B5EF4-FFF2-40B4-BE49-F238E27FC236}">
                <a16:creationId xmlns:a16="http://schemas.microsoft.com/office/drawing/2014/main" id="{874A7AC8-4EFF-EEA7-DB05-950B7A73AD2C}"/>
              </a:ext>
            </a:extLst>
          </p:cNvPr>
          <p:cNvPicPr>
            <a:picLocks noChangeAspect="1"/>
          </p:cNvPicPr>
          <p:nvPr/>
        </p:nvPicPr>
        <p:blipFill>
          <a:blip r:embed="rId6"/>
          <a:stretch>
            <a:fillRect/>
          </a:stretch>
        </p:blipFill>
        <p:spPr>
          <a:xfrm>
            <a:off x="0" y="3669174"/>
            <a:ext cx="8380071" cy="3188825"/>
          </a:xfrm>
          <a:prstGeom prst="rect">
            <a:avLst/>
          </a:prstGeom>
        </p:spPr>
      </p:pic>
    </p:spTree>
    <p:extLst>
      <p:ext uri="{BB962C8B-B14F-4D97-AF65-F5344CB8AC3E}">
        <p14:creationId xmlns:p14="http://schemas.microsoft.com/office/powerpoint/2010/main" val="3688034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469640"/>
            <a:ext cx="8173156" cy="1169551"/>
          </a:xfrm>
        </p:spPr>
        <p:txBody>
          <a:bodyPr/>
          <a:lstStyle/>
          <a:p>
            <a:r>
              <a:rPr lang="en-US" sz="4000" u="sng" dirty="0">
                <a:solidFill>
                  <a:srgbClr val="FF0000"/>
                </a:solidFill>
              </a:rPr>
              <a:t>TASK 1- USER OVERVIEW </a:t>
            </a:r>
            <a:r>
              <a:rPr lang="en-US" sz="3600" u="sng" dirty="0">
                <a:solidFill>
                  <a:srgbClr val="FF0000"/>
                </a:solidFill>
              </a:rPr>
              <a:t>ANALYSIS</a:t>
            </a:r>
            <a:endParaRPr lang="en-US" u="sng" dirty="0">
              <a:solidFill>
                <a:srgbClr val="FF0000"/>
              </a:solidFill>
            </a:endParaRP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46756" y="699910"/>
            <a:ext cx="12045244" cy="6158090"/>
          </a:xfrm>
        </p:spPr>
        <p:txBody>
          <a:bodyPr/>
          <a:lstStyle/>
          <a:p>
            <a:pPr algn="l" rtl="0"/>
            <a:r>
              <a:rPr lang="en-US" b="1" i="0" u="sng" dirty="0">
                <a:solidFill>
                  <a:srgbClr val="000000"/>
                </a:solidFill>
                <a:effectLst/>
                <a:latin typeface="inherit"/>
              </a:rPr>
              <a:t>INTERPRETATION AND RECOMMENDATION BASED ON HANDSET DATA:</a:t>
            </a:r>
          </a:p>
          <a:p>
            <a:pPr algn="l" rtl="0"/>
            <a:endParaRPr lang="en-US" b="1" i="0" dirty="0">
              <a:solidFill>
                <a:srgbClr val="000000"/>
              </a:solidFill>
              <a:effectLst/>
              <a:latin typeface="inherit"/>
            </a:endParaRPr>
          </a:p>
          <a:p>
            <a:pPr algn="l" rtl="0"/>
            <a:r>
              <a:rPr lang="en-US" b="1" i="0" dirty="0">
                <a:solidFill>
                  <a:srgbClr val="000000"/>
                </a:solidFill>
                <a:effectLst/>
                <a:latin typeface="inherit"/>
              </a:rPr>
              <a:t>Interpretation:</a:t>
            </a:r>
          </a:p>
          <a:p>
            <a:pPr algn="l" rtl="0"/>
            <a:r>
              <a:rPr lang="en-US" b="1" i="0" dirty="0">
                <a:solidFill>
                  <a:srgbClr val="000000"/>
                </a:solidFill>
                <a:effectLst/>
                <a:latin typeface="inherit"/>
              </a:rPr>
              <a:t>1. Top Handsets and Manufacturers:</a:t>
            </a:r>
          </a:p>
          <a:p>
            <a:pPr algn="l" rtl="0">
              <a:buFont typeface="+mj-lt"/>
              <a:buAutoNum type="arabicPeriod"/>
            </a:pPr>
            <a:r>
              <a:rPr lang="en-US" b="0" i="0" dirty="0">
                <a:solidFill>
                  <a:srgbClr val="000000"/>
                </a:solidFill>
                <a:effectLst/>
                <a:latin typeface="Helvetica Neue"/>
              </a:rPr>
              <a:t>Huawei B528S-23A leads as the most popular handset, with a significant margin over other models.</a:t>
            </a:r>
          </a:p>
          <a:p>
            <a:pPr algn="l" rtl="0">
              <a:buFont typeface="+mj-lt"/>
              <a:buAutoNum type="arabicPeriod"/>
            </a:pPr>
            <a:r>
              <a:rPr lang="en-US" b="0" i="0" dirty="0">
                <a:solidFill>
                  <a:srgbClr val="000000"/>
                </a:solidFill>
                <a:effectLst/>
                <a:latin typeface="Helvetica Neue"/>
              </a:rPr>
              <a:t>Apple dominates the market with a variety of iPhone models, collectively representing the majority of top handsets.</a:t>
            </a:r>
          </a:p>
          <a:p>
            <a:pPr algn="l" rtl="0">
              <a:buFont typeface="+mj-lt"/>
              <a:buAutoNum type="arabicPeriod"/>
            </a:pPr>
            <a:r>
              <a:rPr lang="en-US" b="0" i="0" dirty="0">
                <a:solidFill>
                  <a:srgbClr val="000000"/>
                </a:solidFill>
                <a:effectLst/>
                <a:latin typeface="Helvetica Neue"/>
              </a:rPr>
              <a:t>Samsung holds a strong presence with notable models like the Galaxy S8 and A5, though less dominant than Apple.</a:t>
            </a:r>
          </a:p>
          <a:p>
            <a:pPr algn="l" rtl="0"/>
            <a:endParaRPr lang="en-US" b="0" i="0" dirty="0">
              <a:solidFill>
                <a:srgbClr val="000000"/>
              </a:solidFill>
              <a:effectLst/>
              <a:latin typeface="Helvetica Neue"/>
            </a:endParaRPr>
          </a:p>
          <a:p>
            <a:pPr algn="l" rtl="0"/>
            <a:r>
              <a:rPr lang="en-US" b="1" i="0" dirty="0">
                <a:solidFill>
                  <a:srgbClr val="000000"/>
                </a:solidFill>
                <a:effectLst/>
                <a:latin typeface="inherit"/>
              </a:rPr>
              <a:t>2. Manufacturer Breakdown:</a:t>
            </a:r>
          </a:p>
          <a:p>
            <a:pPr algn="l" rtl="0">
              <a:buFont typeface="+mj-lt"/>
              <a:buAutoNum type="arabicPeriod"/>
            </a:pPr>
            <a:r>
              <a:rPr lang="en-US" b="0" i="0" dirty="0">
                <a:solidFill>
                  <a:srgbClr val="000000"/>
                </a:solidFill>
                <a:effectLst/>
                <a:latin typeface="Helvetica Neue"/>
              </a:rPr>
              <a:t>Apple is the most prevalent manufacturer, followed by Samsung and Huawei. This indicates a high preference for Apple devices among customers.</a:t>
            </a:r>
          </a:p>
          <a:p>
            <a:pPr algn="l" rtl="0">
              <a:buFont typeface="+mj-lt"/>
              <a:buAutoNum type="arabicPeriod"/>
            </a:pPr>
            <a:r>
              <a:rPr lang="en-US" b="0" i="0" dirty="0">
                <a:solidFill>
                  <a:srgbClr val="000000"/>
                </a:solidFill>
                <a:effectLst/>
                <a:latin typeface="Helvetica Neue"/>
              </a:rPr>
              <a:t>Huawei's leading handset is significantly more popular than its other models.</a:t>
            </a:r>
          </a:p>
          <a:p>
            <a:pPr algn="l" rtl="0"/>
            <a:endParaRPr lang="en-US" b="0" i="0" dirty="0">
              <a:solidFill>
                <a:srgbClr val="000000"/>
              </a:solidFill>
              <a:effectLst/>
              <a:latin typeface="Helvetica Neue"/>
            </a:endParaRPr>
          </a:p>
          <a:p>
            <a:pPr algn="l" rtl="0"/>
            <a:r>
              <a:rPr lang="en-US" b="1" i="0" dirty="0">
                <a:solidFill>
                  <a:srgbClr val="000000"/>
                </a:solidFill>
                <a:effectLst/>
                <a:latin typeface="inherit"/>
              </a:rPr>
              <a:t>3. Brand-Specific Insights:</a:t>
            </a:r>
          </a:p>
          <a:p>
            <a:pPr algn="l" rtl="0"/>
            <a:r>
              <a:rPr lang="en-US" b="0" i="0" dirty="0">
                <a:solidFill>
                  <a:srgbClr val="000000"/>
                </a:solidFill>
                <a:effectLst/>
                <a:latin typeface="Helvetica Neue"/>
              </a:rPr>
              <a:t>Apple's top models are mainly older versions, which may reflect customer satisfaction with these devices or slower upgrade cycles. Samsung and Huawei users also favor specific models, with Samsung users showing interest in various Galaxy series and Huawei users favoring the B528S-23A.</a:t>
            </a:r>
          </a:p>
          <a:p>
            <a:pPr algn="l"/>
            <a:endParaRPr lang="en-IN" sz="1800" u="none" strike="noStrike" dirty="0">
              <a:effectLst/>
              <a:latin typeface="Arial" panose="020B0604020202020204" pitchFamily="34" charset="0"/>
              <a:ea typeface="Times New Roman" panose="02020603050405020304" pitchFamily="18"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IN" dirty="0">
              <a:latin typeface="Arial" panose="020B0604020202020204" pitchFamily="34" charset="0"/>
              <a:ea typeface="Roboto" panose="02000000000000000000" pitchFamily="2" charset="0"/>
              <a:cs typeface="Arial" panose="020B0604020202020204" pitchFamily="34" charset="0"/>
            </a:endParaRPr>
          </a:p>
          <a:p>
            <a:pPr algn="l"/>
            <a:endParaRPr lang="en-IN" sz="1800" u="none" strike="noStrike" dirty="0">
              <a:effectLst/>
              <a:latin typeface="Arial" panose="020B0604020202020204" pitchFamily="34" charset="0"/>
              <a:ea typeface="Roboto" panose="02000000000000000000" pitchFamily="2" charset="0"/>
              <a:cs typeface="Arial" panose="020B0604020202020204" pitchFamily="34" charset="0"/>
            </a:endParaRPr>
          </a:p>
          <a:p>
            <a:pPr algn="l"/>
            <a:endParaRPr lang="en-US" sz="1800" dirty="0">
              <a:effectLst/>
              <a:latin typeface="Arial" panose="020B0604020202020204" pitchFamily="34" charset="0"/>
              <a:ea typeface="Arial" panose="020B0604020202020204" pitchFamily="34" charset="0"/>
              <a:cs typeface="Arial" panose="020B0604020202020204" pitchFamily="34" charset="0"/>
            </a:endParaRPr>
          </a:p>
          <a:p>
            <a:pPr algn="l"/>
            <a:r>
              <a:rPr lang="en-US" sz="1800" dirty="0">
                <a:effectLst/>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937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469640"/>
            <a:ext cx="8207022" cy="1169551"/>
          </a:xfrm>
        </p:spPr>
        <p:txBody>
          <a:bodyPr/>
          <a:lstStyle/>
          <a:p>
            <a:r>
              <a:rPr lang="en-US" sz="4000" u="sng" dirty="0">
                <a:solidFill>
                  <a:srgbClr val="FF0000"/>
                </a:solidFill>
              </a:rPr>
              <a:t>TASK 1- USER OVERVIEW </a:t>
            </a:r>
            <a:r>
              <a:rPr lang="en-US" sz="3600" u="sng" dirty="0">
                <a:solidFill>
                  <a:srgbClr val="FF0000"/>
                </a:solidFill>
              </a:rPr>
              <a:t>ANALYSIS</a:t>
            </a:r>
            <a:endParaRPr lang="en-US" u="sng" dirty="0">
              <a:solidFill>
                <a:srgbClr val="FF0000"/>
              </a:solidFill>
            </a:endParaRP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4489" y="699911"/>
            <a:ext cx="11751733" cy="5035871"/>
          </a:xfrm>
        </p:spPr>
        <p:txBody>
          <a:bodyPr/>
          <a:lstStyle/>
          <a:p>
            <a:pPr algn="l" rtl="0"/>
            <a:r>
              <a:rPr lang="en-US" b="1" i="0" dirty="0">
                <a:solidFill>
                  <a:srgbClr val="000000"/>
                </a:solidFill>
                <a:effectLst/>
                <a:latin typeface="inherit"/>
              </a:rPr>
              <a:t>Recommendations to Marketing Teams:</a:t>
            </a:r>
          </a:p>
          <a:p>
            <a:pPr algn="l" rtl="0"/>
            <a:endParaRPr lang="en-US" b="1" i="0" dirty="0">
              <a:solidFill>
                <a:srgbClr val="000000"/>
              </a:solidFill>
              <a:effectLst/>
              <a:latin typeface="inherit"/>
            </a:endParaRPr>
          </a:p>
          <a:p>
            <a:pPr algn="l" rtl="0"/>
            <a:r>
              <a:rPr lang="en-US" b="1" i="0" dirty="0">
                <a:solidFill>
                  <a:srgbClr val="000000"/>
                </a:solidFill>
                <a:effectLst/>
                <a:latin typeface="inherit"/>
              </a:rPr>
              <a:t>1. Focus on Apple Device Users:</a:t>
            </a:r>
          </a:p>
          <a:p>
            <a:pPr algn="l" rtl="0">
              <a:buFont typeface="+mj-lt"/>
              <a:buAutoNum type="arabicPeriod"/>
            </a:pPr>
            <a:r>
              <a:rPr lang="en-US" b="0" i="0" dirty="0">
                <a:solidFill>
                  <a:srgbClr val="000000"/>
                </a:solidFill>
                <a:effectLst/>
                <a:latin typeface="Helvetica Neue"/>
              </a:rPr>
              <a:t>Strategy: Tailor marketing campaigns to target Apple device users, considering their high engagement and loyalty.</a:t>
            </a:r>
          </a:p>
          <a:p>
            <a:pPr algn="l" rtl="0">
              <a:buFont typeface="+mj-lt"/>
              <a:buAutoNum type="arabicPeriod"/>
            </a:pPr>
            <a:r>
              <a:rPr lang="en-US" b="0" i="0" dirty="0">
                <a:solidFill>
                  <a:srgbClr val="000000"/>
                </a:solidFill>
                <a:effectLst/>
                <a:latin typeface="Helvetica Neue"/>
              </a:rPr>
              <a:t>Action: Promote Apple-specific offers, such as accessories or app bundles, and consider partnerships with Apple-related services to enhance customer experience.</a:t>
            </a:r>
          </a:p>
          <a:p>
            <a:pPr algn="l" rtl="0"/>
            <a:endParaRPr lang="en-US" b="1" i="0" dirty="0">
              <a:solidFill>
                <a:srgbClr val="000000"/>
              </a:solidFill>
              <a:effectLst/>
              <a:latin typeface="inherit"/>
            </a:endParaRPr>
          </a:p>
          <a:p>
            <a:pPr algn="l" rtl="0"/>
            <a:endParaRPr lang="en-US" b="1" dirty="0">
              <a:solidFill>
                <a:srgbClr val="000000"/>
              </a:solidFill>
              <a:latin typeface="inherit"/>
            </a:endParaRPr>
          </a:p>
          <a:p>
            <a:pPr algn="l" rtl="0"/>
            <a:r>
              <a:rPr lang="en-US" b="1" i="0" dirty="0">
                <a:solidFill>
                  <a:srgbClr val="000000"/>
                </a:solidFill>
                <a:effectLst/>
                <a:latin typeface="inherit"/>
              </a:rPr>
              <a:t>2. Highlight Top Handsets:</a:t>
            </a:r>
          </a:p>
          <a:p>
            <a:pPr algn="l" rtl="0">
              <a:buFont typeface="+mj-lt"/>
              <a:buAutoNum type="arabicPeriod"/>
            </a:pPr>
            <a:r>
              <a:rPr lang="en-US" b="0" i="0" dirty="0">
                <a:solidFill>
                  <a:srgbClr val="000000"/>
                </a:solidFill>
                <a:effectLst/>
                <a:latin typeface="Helvetica Neue"/>
              </a:rPr>
              <a:t>Strategy: Since Huawei B528S-23A is highly popular, create targeted promotions or loyalty programs focused on users of this and similar handsets.</a:t>
            </a:r>
          </a:p>
          <a:p>
            <a:pPr algn="l" rtl="0">
              <a:buFont typeface="+mj-lt"/>
              <a:buAutoNum type="arabicPeriod"/>
            </a:pPr>
            <a:r>
              <a:rPr lang="en-US" b="0" i="0" dirty="0">
                <a:solidFill>
                  <a:srgbClr val="000000"/>
                </a:solidFill>
                <a:effectLst/>
                <a:latin typeface="Helvetica Neue"/>
              </a:rPr>
              <a:t>Action: Develop exclusive deals or bundles for users of the top handsets to encourage continued engagement and brand loyalty.</a:t>
            </a:r>
          </a:p>
          <a:p>
            <a:pPr marL="285750" indent="-285750" algn="l">
              <a:buFont typeface="Arial" panose="020B0604020202020204" pitchFamily="34" charset="0"/>
              <a:buChar char="•"/>
            </a:pPr>
            <a:endParaRPr lang="en-US" u="sng"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187718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4358"/>
            <a:ext cx="7890933" cy="615553"/>
          </a:xfrm>
        </p:spPr>
        <p:txBody>
          <a:bodyPr/>
          <a:lstStyle/>
          <a:p>
            <a:r>
              <a:rPr lang="en-US" u="sng" dirty="0">
                <a:solidFill>
                  <a:srgbClr val="FF0000"/>
                </a:solidFill>
              </a:rPr>
              <a:t>DIMENSIONALITY REDUCTION</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1289" y="699911"/>
            <a:ext cx="12203289" cy="5344629"/>
          </a:xfrm>
        </p:spPr>
        <p:txBody>
          <a:bodyPr/>
          <a:lstStyle/>
          <a:p>
            <a:pPr algn="l"/>
            <a:r>
              <a:rPr lang="en-US" b="1" i="0" dirty="0">
                <a:solidFill>
                  <a:srgbClr val="000000"/>
                </a:solidFill>
                <a:effectLst/>
                <a:latin typeface="Helvetica Neue"/>
              </a:rPr>
              <a:t>Interpretation:</a:t>
            </a:r>
            <a:endParaRPr lang="en-US" b="0" i="0" dirty="0">
              <a:solidFill>
                <a:srgbClr val="000000"/>
              </a:solidFill>
              <a:effectLst/>
              <a:latin typeface="Helvetica Neue"/>
            </a:endParaRPr>
          </a:p>
          <a:p>
            <a:pPr algn="l">
              <a:buFont typeface="Arial" panose="020B0604020202020204" pitchFamily="34" charset="0"/>
              <a:buChar char="•"/>
            </a:pPr>
            <a:r>
              <a:rPr lang="en-US" b="1" i="0" dirty="0">
                <a:solidFill>
                  <a:srgbClr val="000000"/>
                </a:solidFill>
                <a:effectLst/>
                <a:latin typeface="Helvetica Neue"/>
              </a:rPr>
              <a:t>Significant Information Captured:</a:t>
            </a:r>
            <a:r>
              <a:rPr lang="en-US" b="0" i="0" dirty="0">
                <a:solidFill>
                  <a:srgbClr val="000000"/>
                </a:solidFill>
                <a:effectLst/>
                <a:latin typeface="Helvetica Neue"/>
              </a:rPr>
              <a:t> The first two principal components capture a substantial portion of the variance in the data, indicating that they are capturing significant patterns in the data.</a:t>
            </a:r>
          </a:p>
          <a:p>
            <a:pPr algn="l">
              <a:buFont typeface="Arial" panose="020B0604020202020204" pitchFamily="34" charset="0"/>
              <a:buChar char="•"/>
            </a:pPr>
            <a:r>
              <a:rPr lang="en-US" b="1" i="0" dirty="0">
                <a:solidFill>
                  <a:srgbClr val="000000"/>
                </a:solidFill>
                <a:effectLst/>
                <a:latin typeface="Helvetica Neue"/>
              </a:rPr>
              <a:t>Dimensionality Reduction:</a:t>
            </a:r>
            <a:r>
              <a:rPr lang="en-US" b="0" i="0" dirty="0">
                <a:solidFill>
                  <a:srgbClr val="000000"/>
                </a:solidFill>
                <a:effectLst/>
                <a:latin typeface="Helvetica Neue"/>
              </a:rPr>
              <a:t> Reducing the data to two principal components has retained a considerable amount of the original information.</a:t>
            </a:r>
          </a:p>
          <a:p>
            <a:pPr algn="l">
              <a:buFont typeface="Arial" panose="020B0604020202020204" pitchFamily="34" charset="0"/>
              <a:buChar char="•"/>
            </a:pPr>
            <a:r>
              <a:rPr lang="en-US" b="1" i="0" dirty="0">
                <a:solidFill>
                  <a:srgbClr val="000000"/>
                </a:solidFill>
                <a:effectLst/>
                <a:latin typeface="Helvetica Neue"/>
              </a:rPr>
              <a:t>Meaningful Interpretation:</a:t>
            </a:r>
            <a:r>
              <a:rPr lang="en-US" b="0" i="0" dirty="0">
                <a:solidFill>
                  <a:srgbClr val="000000"/>
                </a:solidFill>
                <a:effectLst/>
                <a:latin typeface="Helvetica Neue"/>
              </a:rPr>
              <a:t> PC1 and PC2 are likely capturing the most important variations in the data, potentially related to overall data usage patterns, network quality, or device characteristics.</a:t>
            </a:r>
          </a:p>
          <a:p>
            <a:pPr algn="l">
              <a:buFont typeface="Arial" panose="020B0604020202020204" pitchFamily="34" charset="0"/>
              <a:buChar char="•"/>
            </a:pPr>
            <a:r>
              <a:rPr lang="en-US" b="1" i="0" dirty="0">
                <a:solidFill>
                  <a:srgbClr val="000000"/>
                </a:solidFill>
                <a:effectLst/>
                <a:latin typeface="Helvetica Neue"/>
              </a:rPr>
              <a:t>Focus on Main Patterns:</a:t>
            </a:r>
            <a:r>
              <a:rPr lang="en-US" b="0" i="0" dirty="0">
                <a:solidFill>
                  <a:srgbClr val="000000"/>
                </a:solidFill>
                <a:effectLst/>
                <a:latin typeface="Helvetica Neue"/>
              </a:rPr>
              <a:t> Since the first two components explain a significant amount of variance, you can focus on analyzing and interpreting them for your analysis, as they capture the most important relationships in the data.</a:t>
            </a:r>
          </a:p>
          <a:p>
            <a:pPr algn="l">
              <a:buFont typeface="Arial" panose="020B0604020202020204" pitchFamily="34" charset="0"/>
              <a:buChar char="•"/>
            </a:pPr>
            <a:endParaRPr lang="en-US" b="0" i="0" dirty="0">
              <a:solidFill>
                <a:srgbClr val="000000"/>
              </a:solidFill>
              <a:effectLst/>
              <a:latin typeface="Helvetica Neue"/>
            </a:endParaRP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A20374F5-BD21-BC88-6EBA-138F775DB16D}"/>
              </a:ext>
            </a:extLst>
          </p:cNvPr>
          <p:cNvPicPr>
            <a:picLocks noChangeAspect="1"/>
          </p:cNvPicPr>
          <p:nvPr/>
        </p:nvPicPr>
        <p:blipFill>
          <a:blip r:embed="rId3"/>
          <a:stretch>
            <a:fillRect/>
          </a:stretch>
        </p:blipFill>
        <p:spPr>
          <a:xfrm>
            <a:off x="-11290" y="3565003"/>
            <a:ext cx="4165600" cy="3292997"/>
          </a:xfrm>
          <a:prstGeom prst="rect">
            <a:avLst/>
          </a:prstGeom>
        </p:spPr>
      </p:pic>
      <p:pic>
        <p:nvPicPr>
          <p:cNvPr id="8" name="Picture 7">
            <a:extLst>
              <a:ext uri="{FF2B5EF4-FFF2-40B4-BE49-F238E27FC236}">
                <a16:creationId xmlns:a16="http://schemas.microsoft.com/office/drawing/2014/main" id="{5123CAA2-1D32-400A-1889-ED5EAB54DD0C}"/>
              </a:ext>
            </a:extLst>
          </p:cNvPr>
          <p:cNvPicPr>
            <a:picLocks noChangeAspect="1"/>
          </p:cNvPicPr>
          <p:nvPr/>
        </p:nvPicPr>
        <p:blipFill>
          <a:blip r:embed="rId4"/>
          <a:stretch>
            <a:fillRect/>
          </a:stretch>
        </p:blipFill>
        <p:spPr>
          <a:xfrm>
            <a:off x="3977857" y="3429000"/>
            <a:ext cx="4612987" cy="3429000"/>
          </a:xfrm>
          <a:prstGeom prst="rect">
            <a:avLst/>
          </a:prstGeom>
        </p:spPr>
      </p:pic>
      <p:pic>
        <p:nvPicPr>
          <p:cNvPr id="10" name="Picture 9">
            <a:extLst>
              <a:ext uri="{FF2B5EF4-FFF2-40B4-BE49-F238E27FC236}">
                <a16:creationId xmlns:a16="http://schemas.microsoft.com/office/drawing/2014/main" id="{0202C221-7E19-2EF3-7C9F-B1C7B1713F27}"/>
              </a:ext>
            </a:extLst>
          </p:cNvPr>
          <p:cNvPicPr>
            <a:picLocks noChangeAspect="1"/>
          </p:cNvPicPr>
          <p:nvPr/>
        </p:nvPicPr>
        <p:blipFill>
          <a:blip r:embed="rId5"/>
          <a:stretch>
            <a:fillRect/>
          </a:stretch>
        </p:blipFill>
        <p:spPr>
          <a:xfrm>
            <a:off x="7917678" y="3429000"/>
            <a:ext cx="4274322" cy="3429000"/>
          </a:xfrm>
          <a:prstGeom prst="rect">
            <a:avLst/>
          </a:prstGeom>
        </p:spPr>
      </p:pic>
    </p:spTree>
    <p:extLst>
      <p:ext uri="{BB962C8B-B14F-4D97-AF65-F5344CB8AC3E}">
        <p14:creationId xmlns:p14="http://schemas.microsoft.com/office/powerpoint/2010/main" val="335481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411111" y="84358"/>
            <a:ext cx="7890933" cy="615553"/>
          </a:xfrm>
        </p:spPr>
        <p:txBody>
          <a:bodyPr/>
          <a:lstStyle/>
          <a:p>
            <a:r>
              <a:rPr lang="en-US" u="sng" dirty="0">
                <a:solidFill>
                  <a:srgbClr val="FF0000"/>
                </a:solidFill>
              </a:rPr>
              <a:t>DIMENSIONALITY REDUCTION</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4489" y="795647"/>
            <a:ext cx="11751733" cy="5070763"/>
          </a:xfrm>
        </p:spPr>
        <p:txBody>
          <a:bodyPr/>
          <a:lstStyle/>
          <a:p>
            <a:pPr algn="l"/>
            <a:r>
              <a:rPr lang="en-US" b="1" i="1" dirty="0">
                <a:solidFill>
                  <a:srgbClr val="000000"/>
                </a:solidFill>
                <a:effectLst/>
                <a:latin typeface="Helvetica Neue"/>
              </a:rPr>
              <a:t>Interpretation of PC1:</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PC1 seems to represent the overall network performance and data usage intensity. Users with higher values on PC1 likely have sessions with higher average throughput, longer activity durations, and fewer seconds with low data volumes. They experience less time with very low download and upload throughputs.</a:t>
            </a:r>
          </a:p>
          <a:p>
            <a:pPr algn="l"/>
            <a:endParaRPr lang="en-US" b="0" i="0" dirty="0">
              <a:solidFill>
                <a:srgbClr val="000000"/>
              </a:solidFill>
              <a:effectLst/>
              <a:latin typeface="Helvetica Neue"/>
            </a:endParaRPr>
          </a:p>
          <a:p>
            <a:pPr algn="l"/>
            <a:r>
              <a:rPr lang="en-US" b="1" i="1" dirty="0">
                <a:solidFill>
                  <a:srgbClr val="000000"/>
                </a:solidFill>
                <a:effectLst/>
                <a:latin typeface="Helvetica Neue"/>
              </a:rPr>
              <a:t>Interpretation of PC2:</a:t>
            </a:r>
            <a:endParaRPr lang="en-US" b="0" i="0" dirty="0">
              <a:solidFill>
                <a:srgbClr val="000000"/>
              </a:solidFill>
              <a:effectLst/>
              <a:latin typeface="Helvetica Neue"/>
            </a:endParaRPr>
          </a:p>
          <a:p>
            <a:pPr algn="l"/>
            <a:r>
              <a:rPr lang="en-US" b="0" i="0" dirty="0">
                <a:solidFill>
                  <a:srgbClr val="000000"/>
                </a:solidFill>
                <a:effectLst/>
                <a:latin typeface="Helvetica Neue"/>
              </a:rPr>
              <a:t>PC2 seems to represent the dominance of download volume in a session. Higher values on PC2 indicate sessions with a greater amount of data downloaded (especially for non-gaming applications).</a:t>
            </a:r>
          </a:p>
          <a:p>
            <a:pPr algn="l"/>
            <a:endParaRPr lang="en-US" dirty="0">
              <a:solidFill>
                <a:srgbClr val="000000"/>
              </a:solidFill>
              <a:latin typeface="Helvetica Neue"/>
            </a:endParaRPr>
          </a:p>
          <a:p>
            <a:pPr algn="l"/>
            <a:endParaRPr lang="en-US" b="0" i="0" dirty="0">
              <a:solidFill>
                <a:srgbClr val="000000"/>
              </a:solidFill>
              <a:effectLst/>
              <a:latin typeface="Helvetica Neue"/>
            </a:endParaRPr>
          </a:p>
          <a:p>
            <a:pPr algn="l"/>
            <a:r>
              <a:rPr lang="en-US" b="1" i="0" dirty="0">
                <a:solidFill>
                  <a:srgbClr val="000000"/>
                </a:solidFill>
                <a:effectLst/>
                <a:latin typeface="Helvetica Neue"/>
              </a:rPr>
              <a:t>In Summary:</a:t>
            </a:r>
            <a:endParaRPr lang="en-US" b="0" i="0" dirty="0">
              <a:solidFill>
                <a:srgbClr val="000000"/>
              </a:solidFill>
              <a:effectLst/>
              <a:latin typeface="Helvetica Neue"/>
            </a:endParaRPr>
          </a:p>
          <a:p>
            <a:pPr algn="l"/>
            <a:r>
              <a:rPr lang="en-US" b="0" i="0" dirty="0">
                <a:solidFill>
                  <a:srgbClr val="000000"/>
                </a:solidFill>
                <a:effectLst/>
                <a:latin typeface="Helvetica Neue"/>
              </a:rPr>
              <a:t>PC1: Reflects the general network performance and data usage intensity during a session. PC2: Represents the volume of data downloaded, particularly for non-gaming applications.</a:t>
            </a:r>
          </a:p>
          <a:p>
            <a:pPr algn="l"/>
            <a:endParaRPr lang="en-US" dirty="0"/>
          </a:p>
        </p:txBody>
      </p:sp>
    </p:spTree>
    <p:extLst>
      <p:ext uri="{BB962C8B-B14F-4D97-AF65-F5344CB8AC3E}">
        <p14:creationId xmlns:p14="http://schemas.microsoft.com/office/powerpoint/2010/main" val="16109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15">
      <a:dk1>
        <a:sysClr val="windowText" lastClr="000000"/>
      </a:dk1>
      <a:lt1>
        <a:sysClr val="window" lastClr="FFFFFF"/>
      </a:lt1>
      <a:dk2>
        <a:srgbClr val="F36E36"/>
      </a:dk2>
      <a:lt2>
        <a:srgbClr val="E7E6E6"/>
      </a:lt2>
      <a:accent1>
        <a:srgbClr val="A31312"/>
      </a:accent1>
      <a:accent2>
        <a:srgbClr val="E7E6E6"/>
      </a:accent2>
      <a:accent3>
        <a:srgbClr val="FDB913"/>
      </a:accent3>
      <a:accent4>
        <a:srgbClr val="1E753B"/>
      </a:accent4>
      <a:accent5>
        <a:srgbClr val="067CA2"/>
      </a:accent5>
      <a:accent6>
        <a:srgbClr val="493456"/>
      </a:accent6>
      <a:hlink>
        <a:srgbClr val="067CA2"/>
      </a:hlink>
      <a:folHlink>
        <a:srgbClr val="886D93"/>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967531_win32_mlw v2" id="{D6E82B91-6E0A-4ADE-ABDF-7A3107FF5DC0}" vid="{FDF63795-6842-4874-86B5-D3F4150A0B0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A6AD0CE-C3A1-49ED-84DB-B51D7D3B27B3}">
  <ds:schemaRefs>
    <ds:schemaRef ds:uri="http://schemas.microsoft.com/sharepoint/v3/contenttype/forms"/>
  </ds:schemaRefs>
</ds:datastoreItem>
</file>

<file path=customXml/itemProps2.xml><?xml version="1.0" encoding="utf-8"?>
<ds:datastoreItem xmlns:ds="http://schemas.openxmlformats.org/officeDocument/2006/customXml" ds:itemID="{3D32A503-7E2B-48A7-A1A4-FEB996769C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794402-D476-4C0A-8953-D7E5D3D97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LGBTQIA Pride Month presentation</Template>
  <TotalTime>13526</TotalTime>
  <Words>2462</Words>
  <Application>Microsoft Office PowerPoint</Application>
  <PresentationFormat>Widescreen</PresentationFormat>
  <Paragraphs>269</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Broadway</vt:lpstr>
      <vt:lpstr>Helvetica Neue</vt:lpstr>
      <vt:lpstr>inherit</vt:lpstr>
      <vt:lpstr>Source Sans Pro</vt:lpstr>
      <vt:lpstr>Times New Roman</vt:lpstr>
      <vt:lpstr>Office Theme</vt:lpstr>
      <vt:lpstr>PROJECT ON USER ANALYTICS IN THE TELECOMMUNICATION INDUSTRY  -- OVERVIEW</vt:lpstr>
      <vt:lpstr>PROJECT OVERVIEW</vt:lpstr>
      <vt:lpstr>DATA DESCRIPTION</vt:lpstr>
      <vt:lpstr>TASK 1- USER OVERVIEW ANALYSIS</vt:lpstr>
      <vt:lpstr>TASK 1- USER OVERVIEW ANALYSIS</vt:lpstr>
      <vt:lpstr>TASK 1- USER OVERVIEW ANALYSIS</vt:lpstr>
      <vt:lpstr>TASK 1- USER OVERVIEW ANALYSIS</vt:lpstr>
      <vt:lpstr>DIMENSIONALITY REDUCTION</vt:lpstr>
      <vt:lpstr>DIMENSIONALITY REDUCTION</vt:lpstr>
      <vt:lpstr>TASK--2 USER ENGAGEMENT ANALYSIS</vt:lpstr>
      <vt:lpstr>TASK 2- USER ENGAGEMENT METRICS</vt:lpstr>
      <vt:lpstr>ENGAGEMENT METRICS CLUSTERING</vt:lpstr>
      <vt:lpstr>ENGAGEMENT METRICS CLUSTERING</vt:lpstr>
      <vt:lpstr>USER ENGAGEMENT METRICS</vt:lpstr>
      <vt:lpstr>METHODOLOGY</vt:lpstr>
      <vt:lpstr>APP DATA K MEANS CLUSTERING</vt:lpstr>
      <vt:lpstr>K MEANS CLUSTERING APP DATA</vt:lpstr>
      <vt:lpstr>EXPERIENCE ANALYTICS</vt:lpstr>
      <vt:lpstr>EXPERIENCE ANALYTICS</vt:lpstr>
      <vt:lpstr>EXPERIENCE ANALYTICS</vt:lpstr>
      <vt:lpstr>SATISFACTION ANALYSIS</vt:lpstr>
      <vt:lpstr>SATISFACTION ANALYSIS</vt:lpstr>
      <vt:lpstr> FINAL CONCLUSION</vt:lpstr>
      <vt:lpstr> FINAL OUTPUT AFTER DEPLOYMENT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ACQUISITION                 &amp;  DATA WRANGLING  NAME:            S. SUJANA KUMARI AFFILIATION:  DIGICROME ACADEMY </dc:title>
  <dc:subject/>
  <dc:creator>Lenovo</dc:creator>
  <cp:keywords/>
  <dc:description/>
  <cp:lastModifiedBy>Lenovo</cp:lastModifiedBy>
  <cp:revision>37</cp:revision>
  <dcterms:created xsi:type="dcterms:W3CDTF">2024-04-30T20:52:53Z</dcterms:created>
  <dcterms:modified xsi:type="dcterms:W3CDTF">2024-09-12T12:21:51Z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